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3" r:id="rId6"/>
    <p:sldId id="262" r:id="rId7"/>
    <p:sldId id="264" r:id="rId8"/>
    <p:sldId id="265" r:id="rId9"/>
    <p:sldId id="266" r:id="rId10"/>
    <p:sldId id="270" r:id="rId11"/>
    <p:sldId id="267" r:id="rId12"/>
    <p:sldId id="275" r:id="rId13"/>
    <p:sldId id="268" r:id="rId14"/>
    <p:sldId id="269" r:id="rId15"/>
    <p:sldId id="272" r:id="rId16"/>
    <p:sldId id="277" r:id="rId17"/>
    <p:sldId id="276" r:id="rId18"/>
    <p:sldId id="260" r:id="rId19"/>
    <p:sldId id="271" r:id="rId20"/>
    <p:sldId id="273" r:id="rId21"/>
    <p:sldId id="257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B0F"/>
    <a:srgbClr val="FC761B"/>
    <a:srgbClr val="0B1731"/>
    <a:srgbClr val="00867E"/>
    <a:srgbClr val="112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6"/>
    <p:restoredTop sz="95921"/>
  </p:normalViewPr>
  <p:slideViewPr>
    <p:cSldViewPr snapToGrid="0" snapToObjects="1">
      <p:cViewPr varScale="1">
        <p:scale>
          <a:sx n="90" d="100"/>
          <a:sy n="90" d="100"/>
        </p:scale>
        <p:origin x="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C11FB9-6A14-774B-A0D4-6CFD400C9B81}" type="doc">
      <dgm:prSet loTypeId="urn:microsoft.com/office/officeart/2005/8/layout/cycle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EFEA7B-70B0-9749-B170-A98F6806F3C8}">
      <dgm:prSet phldrT="[Text]" custT="1"/>
      <dgm:spPr/>
      <dgm:t>
        <a:bodyPr/>
        <a:lstStyle/>
        <a:p>
          <a:r>
            <a:rPr lang="en-US" sz="18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Source</a:t>
          </a:r>
        </a:p>
      </dgm:t>
    </dgm:pt>
    <dgm:pt modelId="{DB92BC67-2FBA-3E4B-9D8A-B68C51AD0096}" type="parTrans" cxnId="{6EEA4319-BB97-8D4A-814F-BE377FC5D57E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14C1E707-16EB-D54B-AD6B-BB5320EC9EC5}" type="sibTrans" cxnId="{6EEA4319-BB97-8D4A-814F-BE377FC5D57E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3D520DBB-7775-EB40-9285-0D82696A74CF}">
      <dgm:prSet phldrT="[Text]" custT="1"/>
      <dgm:spPr/>
      <dgm:t>
        <a:bodyPr/>
        <a:lstStyle/>
        <a:p>
          <a:r>
            <a:rPr lang="en-US" sz="1100" b="0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IMDB and Movie Industry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As part of our research, we found a very good data source that we could use for our analysis</a:t>
          </a:r>
        </a:p>
      </dgm:t>
    </dgm:pt>
    <dgm:pt modelId="{6B6EDDD9-DA2F-3F43-B0C6-4C6B8D6A5E21}" type="parTrans" cxnId="{5426C8C8-4F06-1F49-873C-63032FD6EC7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703C51A-D961-A94D-A21E-3FC5B4C0B6F0}" type="sibTrans" cxnId="{5426C8C8-4F06-1F49-873C-63032FD6EC7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B64306C3-AB57-DB4F-8C13-01187A1E684E}">
      <dgm:prSet phldrT="[Text]" custT="1"/>
      <dgm:spPr/>
      <dgm:t>
        <a:bodyPr/>
        <a:lstStyle/>
        <a:p>
          <a:r>
            <a:rPr lang="en-US" sz="18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Storage</a:t>
          </a:r>
        </a:p>
      </dgm:t>
    </dgm:pt>
    <dgm:pt modelId="{0226582B-EB3F-D04A-917F-012DD2794892}" type="parTrans" cxnId="{11D0C0F3-C256-094A-AFE7-B7BA43D561E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99B6AE8F-F587-C242-ADFB-C436867BF7C2}" type="sibTrans" cxnId="{11D0C0F3-C256-094A-AFE7-B7BA43D561E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6033D7E4-8D46-CA4D-B57D-DDEA49C83A5E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S3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found this option to be economical  for storing Big Data Set</a:t>
          </a:r>
        </a:p>
      </dgm:t>
    </dgm:pt>
    <dgm:pt modelId="{7866B0EC-D7B5-6848-B7D1-22D764061B72}" type="parTrans" cxnId="{4FC6EFA5-0D1C-AD45-AA19-451E066E7E72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D62CFEE5-567D-FC4C-8AB8-80D380F7CE24}" type="sibTrans" cxnId="{4FC6EFA5-0D1C-AD45-AA19-451E066E7E72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8381DD1A-560D-C640-8BFD-16C74D36A07F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Glue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This option presented itself to be economical and was also very well known</a:t>
          </a:r>
        </a:p>
      </dgm:t>
    </dgm:pt>
    <dgm:pt modelId="{93E03ACF-B31B-5241-A93B-7301EDD26047}" type="parTrans" cxnId="{4213C0CB-3170-9B44-8024-594543FE52EF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5610F44C-7AF1-464C-976A-26D356CE1A3C}" type="sibTrans" cxnId="{4213C0CB-3170-9B44-8024-594543FE52EF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F3A321CE-12DE-CE44-B32C-9DE36FD3B6DE}">
      <dgm:prSet phldrT="[Text]" custT="1"/>
      <dgm:spPr/>
      <dgm:t>
        <a:bodyPr/>
        <a:lstStyle/>
        <a:p>
          <a:r>
            <a:rPr lang="en-US" sz="18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Analysis</a:t>
          </a:r>
        </a:p>
      </dgm:t>
    </dgm:pt>
    <dgm:pt modelId="{5551D99F-8BB1-7F4F-A8BB-C614B5129DA1}" type="parTrans" cxnId="{6532CAD9-C409-9145-AA56-3F94F359F10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1242FC3-4F91-F64A-A109-461694E3E439}" type="sibTrans" cxnId="{6532CAD9-C409-9145-AA56-3F94F359F10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C24AD076-B48F-D44B-9EA3-38F454B27546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Python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make use of our Python experience for this analysis </a:t>
          </a:r>
        </a:p>
      </dgm:t>
    </dgm:pt>
    <dgm:pt modelId="{77DE1388-2D2D-364B-A42A-53BFAC0F9DA2}" type="parTrans" cxnId="{31232F03-6B54-7C4F-9215-0E60691C982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13C0F234-8E69-9941-A747-BAB2BFEE82DF}" type="sibTrans" cxnId="{31232F03-6B54-7C4F-9215-0E60691C982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F1964FBE-35A9-264D-A6CA-4D33010039AB}">
      <dgm:prSet phldrT="[Text]" custT="1"/>
      <dgm:spPr/>
      <dgm:t>
        <a:bodyPr/>
        <a:lstStyle/>
        <a:p>
          <a:r>
            <a:rPr lang="en-US" sz="18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ETL</a:t>
          </a:r>
        </a:p>
      </dgm:t>
    </dgm:pt>
    <dgm:pt modelId="{4B4960CE-B98D-1046-B2D1-220142828D14}" type="sibTrans" cxnId="{63B40B8E-9519-9942-A345-4D5CAC25D4B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93E87DB-0E64-154A-A168-833935A42922}" type="parTrans" cxnId="{63B40B8E-9519-9942-A345-4D5CAC25D4B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2734EA0A-2411-6D4D-9B44-F27ECFC87AC0}" type="pres">
      <dgm:prSet presAssocID="{03C11FB9-6A14-774B-A0D4-6CFD400C9B8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900A3E2-EEF7-D04E-AB2E-D7E92FA28820}" type="pres">
      <dgm:prSet presAssocID="{03C11FB9-6A14-774B-A0D4-6CFD400C9B81}" presName="children" presStyleCnt="0"/>
      <dgm:spPr/>
    </dgm:pt>
    <dgm:pt modelId="{FE3FEB54-632C-D145-98C9-2392D6096A5D}" type="pres">
      <dgm:prSet presAssocID="{03C11FB9-6A14-774B-A0D4-6CFD400C9B81}" presName="child1group" presStyleCnt="0"/>
      <dgm:spPr/>
    </dgm:pt>
    <dgm:pt modelId="{4B1A83F3-8BD4-054C-827E-A0FD6A16CC7D}" type="pres">
      <dgm:prSet presAssocID="{03C11FB9-6A14-774B-A0D4-6CFD400C9B81}" presName="child1" presStyleLbl="bgAcc1" presStyleIdx="0" presStyleCnt="4"/>
      <dgm:spPr/>
    </dgm:pt>
    <dgm:pt modelId="{D219BE38-D965-324F-919D-AF16EADB745E}" type="pres">
      <dgm:prSet presAssocID="{03C11FB9-6A14-774B-A0D4-6CFD400C9B81}" presName="child1Text" presStyleLbl="bgAcc1" presStyleIdx="0" presStyleCnt="4">
        <dgm:presLayoutVars>
          <dgm:bulletEnabled val="1"/>
        </dgm:presLayoutVars>
      </dgm:prSet>
      <dgm:spPr/>
    </dgm:pt>
    <dgm:pt modelId="{4E0ED857-A0DB-674B-ADCA-0809611F7116}" type="pres">
      <dgm:prSet presAssocID="{03C11FB9-6A14-774B-A0D4-6CFD400C9B81}" presName="child2group" presStyleCnt="0"/>
      <dgm:spPr/>
    </dgm:pt>
    <dgm:pt modelId="{B6FFA241-7832-7E4C-A380-FC611BD52D07}" type="pres">
      <dgm:prSet presAssocID="{03C11FB9-6A14-774B-A0D4-6CFD400C9B81}" presName="child2" presStyleLbl="bgAcc1" presStyleIdx="1" presStyleCnt="4"/>
      <dgm:spPr/>
    </dgm:pt>
    <dgm:pt modelId="{B9F5E8CA-5F3D-B24D-AAE1-B0F9CB4C4B51}" type="pres">
      <dgm:prSet presAssocID="{03C11FB9-6A14-774B-A0D4-6CFD400C9B81}" presName="child2Text" presStyleLbl="bgAcc1" presStyleIdx="1" presStyleCnt="4">
        <dgm:presLayoutVars>
          <dgm:bulletEnabled val="1"/>
        </dgm:presLayoutVars>
      </dgm:prSet>
      <dgm:spPr/>
    </dgm:pt>
    <dgm:pt modelId="{5782B7A7-AB80-4E44-945F-2FEA14145A64}" type="pres">
      <dgm:prSet presAssocID="{03C11FB9-6A14-774B-A0D4-6CFD400C9B81}" presName="child3group" presStyleCnt="0"/>
      <dgm:spPr/>
    </dgm:pt>
    <dgm:pt modelId="{285A6D5B-CD91-1B46-8B68-78168A27C029}" type="pres">
      <dgm:prSet presAssocID="{03C11FB9-6A14-774B-A0D4-6CFD400C9B81}" presName="child3" presStyleLbl="bgAcc1" presStyleIdx="2" presStyleCnt="4"/>
      <dgm:spPr/>
    </dgm:pt>
    <dgm:pt modelId="{FA9BDA8F-9076-594E-B4C4-F2026F233554}" type="pres">
      <dgm:prSet presAssocID="{03C11FB9-6A14-774B-A0D4-6CFD400C9B81}" presName="child3Text" presStyleLbl="bgAcc1" presStyleIdx="2" presStyleCnt="4">
        <dgm:presLayoutVars>
          <dgm:bulletEnabled val="1"/>
        </dgm:presLayoutVars>
      </dgm:prSet>
      <dgm:spPr/>
    </dgm:pt>
    <dgm:pt modelId="{A147DB9B-1F98-4A43-8190-FB19D67F6522}" type="pres">
      <dgm:prSet presAssocID="{03C11FB9-6A14-774B-A0D4-6CFD400C9B81}" presName="child4group" presStyleCnt="0"/>
      <dgm:spPr/>
    </dgm:pt>
    <dgm:pt modelId="{1ABB9914-9B0F-7F48-93FF-D2C842922E6F}" type="pres">
      <dgm:prSet presAssocID="{03C11FB9-6A14-774B-A0D4-6CFD400C9B81}" presName="child4" presStyleLbl="bgAcc1" presStyleIdx="3" presStyleCnt="4"/>
      <dgm:spPr/>
    </dgm:pt>
    <dgm:pt modelId="{934AABF0-3273-194E-81ED-E78599EBA496}" type="pres">
      <dgm:prSet presAssocID="{03C11FB9-6A14-774B-A0D4-6CFD400C9B81}" presName="child4Text" presStyleLbl="bgAcc1" presStyleIdx="3" presStyleCnt="4">
        <dgm:presLayoutVars>
          <dgm:bulletEnabled val="1"/>
        </dgm:presLayoutVars>
      </dgm:prSet>
      <dgm:spPr/>
    </dgm:pt>
    <dgm:pt modelId="{FAD2C790-94B5-9843-A034-2F7700567D72}" type="pres">
      <dgm:prSet presAssocID="{03C11FB9-6A14-774B-A0D4-6CFD400C9B81}" presName="childPlaceholder" presStyleCnt="0"/>
      <dgm:spPr/>
    </dgm:pt>
    <dgm:pt modelId="{1DBF1FD9-3566-1A4A-89F8-54A064A3C6E4}" type="pres">
      <dgm:prSet presAssocID="{03C11FB9-6A14-774B-A0D4-6CFD400C9B81}" presName="circle" presStyleCnt="0"/>
      <dgm:spPr/>
    </dgm:pt>
    <dgm:pt modelId="{7BA7CC21-88B5-FE4E-AE0B-B2473185C42B}" type="pres">
      <dgm:prSet presAssocID="{03C11FB9-6A14-774B-A0D4-6CFD400C9B8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9256A00-12C4-7147-9881-CCFE813FE214}" type="pres">
      <dgm:prSet presAssocID="{03C11FB9-6A14-774B-A0D4-6CFD400C9B8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E2C7388-CEB9-C54F-9206-A5F6FBCF8827}" type="pres">
      <dgm:prSet presAssocID="{03C11FB9-6A14-774B-A0D4-6CFD400C9B8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3B3E563-DAB7-0444-B693-C43E8EB8FDE1}" type="pres">
      <dgm:prSet presAssocID="{03C11FB9-6A14-774B-A0D4-6CFD400C9B8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83083240-FB03-5141-B990-91862C9DBA9E}" type="pres">
      <dgm:prSet presAssocID="{03C11FB9-6A14-774B-A0D4-6CFD400C9B81}" presName="quadrantPlaceholder" presStyleCnt="0"/>
      <dgm:spPr/>
    </dgm:pt>
    <dgm:pt modelId="{1A49E187-3472-2647-9AFB-2AA32BE61A42}" type="pres">
      <dgm:prSet presAssocID="{03C11FB9-6A14-774B-A0D4-6CFD400C9B81}" presName="center1" presStyleLbl="fgShp" presStyleIdx="0" presStyleCnt="2"/>
      <dgm:spPr/>
    </dgm:pt>
    <dgm:pt modelId="{BEC23783-AB51-B549-B808-380868106F1C}" type="pres">
      <dgm:prSet presAssocID="{03C11FB9-6A14-774B-A0D4-6CFD400C9B81}" presName="center2" presStyleLbl="fgShp" presStyleIdx="1" presStyleCnt="2"/>
      <dgm:spPr/>
    </dgm:pt>
  </dgm:ptLst>
  <dgm:cxnLst>
    <dgm:cxn modelId="{31232F03-6B54-7C4F-9215-0E60691C9829}" srcId="{F3A321CE-12DE-CE44-B32C-9DE36FD3B6DE}" destId="{C24AD076-B48F-D44B-9EA3-38F454B27546}" srcOrd="0" destOrd="0" parTransId="{77DE1388-2D2D-364B-A42A-53BFAC0F9DA2}" sibTransId="{13C0F234-8E69-9941-A747-BAB2BFEE82DF}"/>
    <dgm:cxn modelId="{BA76F606-2F89-D443-B180-A7EE1F672CAE}" type="presOf" srcId="{4CEFEA7B-70B0-9749-B170-A98F6806F3C8}" destId="{7BA7CC21-88B5-FE4E-AE0B-B2473185C42B}" srcOrd="0" destOrd="0" presId="urn:microsoft.com/office/officeart/2005/8/layout/cycle4"/>
    <dgm:cxn modelId="{6EEA4319-BB97-8D4A-814F-BE377FC5D57E}" srcId="{03C11FB9-6A14-774B-A0D4-6CFD400C9B81}" destId="{4CEFEA7B-70B0-9749-B170-A98F6806F3C8}" srcOrd="0" destOrd="0" parTransId="{DB92BC67-2FBA-3E4B-9D8A-B68C51AD0096}" sibTransId="{14C1E707-16EB-D54B-AD6B-BB5320EC9EC5}"/>
    <dgm:cxn modelId="{19EEAE21-76DA-824D-A65B-5578EDCE5D76}" type="presOf" srcId="{8381DD1A-560D-C640-8BFD-16C74D36A07F}" destId="{FA9BDA8F-9076-594E-B4C4-F2026F233554}" srcOrd="1" destOrd="0" presId="urn:microsoft.com/office/officeart/2005/8/layout/cycle4"/>
    <dgm:cxn modelId="{E6A78E30-F644-4546-8573-1CD574345F86}" type="presOf" srcId="{C24AD076-B48F-D44B-9EA3-38F454B27546}" destId="{934AABF0-3273-194E-81ED-E78599EBA496}" srcOrd="1" destOrd="0" presId="urn:microsoft.com/office/officeart/2005/8/layout/cycle4"/>
    <dgm:cxn modelId="{FCB05039-6F60-B340-A8A5-AB19A99BE8F5}" type="presOf" srcId="{03C11FB9-6A14-774B-A0D4-6CFD400C9B81}" destId="{2734EA0A-2411-6D4D-9B44-F27ECFC87AC0}" srcOrd="0" destOrd="0" presId="urn:microsoft.com/office/officeart/2005/8/layout/cycle4"/>
    <dgm:cxn modelId="{D870C939-6BAF-9E42-8779-CC6D6F260911}" type="presOf" srcId="{F3A321CE-12DE-CE44-B32C-9DE36FD3B6DE}" destId="{63B3E563-DAB7-0444-B693-C43E8EB8FDE1}" srcOrd="0" destOrd="0" presId="urn:microsoft.com/office/officeart/2005/8/layout/cycle4"/>
    <dgm:cxn modelId="{C1B31D3A-3BC9-B440-800F-7C2B6188E9BE}" type="presOf" srcId="{6033D7E4-8D46-CA4D-B57D-DDEA49C83A5E}" destId="{B6FFA241-7832-7E4C-A380-FC611BD52D07}" srcOrd="0" destOrd="0" presId="urn:microsoft.com/office/officeart/2005/8/layout/cycle4"/>
    <dgm:cxn modelId="{AAEA8B80-629D-2A48-8A34-E3F4841DD9CD}" type="presOf" srcId="{6033D7E4-8D46-CA4D-B57D-DDEA49C83A5E}" destId="{B9F5E8CA-5F3D-B24D-AAE1-B0F9CB4C4B51}" srcOrd="1" destOrd="0" presId="urn:microsoft.com/office/officeart/2005/8/layout/cycle4"/>
    <dgm:cxn modelId="{AE571A83-6D08-FA48-AFDA-36FB675B4CD4}" type="presOf" srcId="{F1964FBE-35A9-264D-A6CA-4D33010039AB}" destId="{8E2C7388-CEB9-C54F-9206-A5F6FBCF8827}" srcOrd="0" destOrd="0" presId="urn:microsoft.com/office/officeart/2005/8/layout/cycle4"/>
    <dgm:cxn modelId="{A5C73E83-6C13-C946-B20D-68651A79FC56}" type="presOf" srcId="{C24AD076-B48F-D44B-9EA3-38F454B27546}" destId="{1ABB9914-9B0F-7F48-93FF-D2C842922E6F}" srcOrd="0" destOrd="0" presId="urn:microsoft.com/office/officeart/2005/8/layout/cycle4"/>
    <dgm:cxn modelId="{E2BA3185-9F47-B846-A1B2-E6CB2DC7781C}" type="presOf" srcId="{8381DD1A-560D-C640-8BFD-16C74D36A07F}" destId="{285A6D5B-CD91-1B46-8B68-78168A27C029}" srcOrd="0" destOrd="0" presId="urn:microsoft.com/office/officeart/2005/8/layout/cycle4"/>
    <dgm:cxn modelId="{63B40B8E-9519-9942-A345-4D5CAC25D4B9}" srcId="{03C11FB9-6A14-774B-A0D4-6CFD400C9B81}" destId="{F1964FBE-35A9-264D-A6CA-4D33010039AB}" srcOrd="2" destOrd="0" parTransId="{E93E87DB-0E64-154A-A168-833935A42922}" sibTransId="{4B4960CE-B98D-1046-B2D1-220142828D14}"/>
    <dgm:cxn modelId="{4FC6EFA5-0D1C-AD45-AA19-451E066E7E72}" srcId="{B64306C3-AB57-DB4F-8C13-01187A1E684E}" destId="{6033D7E4-8D46-CA4D-B57D-DDEA49C83A5E}" srcOrd="0" destOrd="0" parTransId="{7866B0EC-D7B5-6848-B7D1-22D764061B72}" sibTransId="{D62CFEE5-567D-FC4C-8AB8-80D380F7CE24}"/>
    <dgm:cxn modelId="{E6D5B5C3-D602-FE44-A761-8CCB95A491C2}" type="presOf" srcId="{B64306C3-AB57-DB4F-8C13-01187A1E684E}" destId="{F9256A00-12C4-7147-9881-CCFE813FE214}" srcOrd="0" destOrd="0" presId="urn:microsoft.com/office/officeart/2005/8/layout/cycle4"/>
    <dgm:cxn modelId="{FA17B7C3-A656-7444-A35E-46EC1391ABD3}" type="presOf" srcId="{3D520DBB-7775-EB40-9285-0D82696A74CF}" destId="{D219BE38-D965-324F-919D-AF16EADB745E}" srcOrd="1" destOrd="0" presId="urn:microsoft.com/office/officeart/2005/8/layout/cycle4"/>
    <dgm:cxn modelId="{5426C8C8-4F06-1F49-873C-63032FD6EC77}" srcId="{4CEFEA7B-70B0-9749-B170-A98F6806F3C8}" destId="{3D520DBB-7775-EB40-9285-0D82696A74CF}" srcOrd="0" destOrd="0" parTransId="{6B6EDDD9-DA2F-3F43-B0C6-4C6B8D6A5E21}" sibTransId="{E703C51A-D961-A94D-A21E-3FC5B4C0B6F0}"/>
    <dgm:cxn modelId="{4213C0CB-3170-9B44-8024-594543FE52EF}" srcId="{F1964FBE-35A9-264D-A6CA-4D33010039AB}" destId="{8381DD1A-560D-C640-8BFD-16C74D36A07F}" srcOrd="0" destOrd="0" parTransId="{93E03ACF-B31B-5241-A93B-7301EDD26047}" sibTransId="{5610F44C-7AF1-464C-976A-26D356CE1A3C}"/>
    <dgm:cxn modelId="{490939D6-1CF9-694A-BA17-0E0A5022FA46}" type="presOf" srcId="{3D520DBB-7775-EB40-9285-0D82696A74CF}" destId="{4B1A83F3-8BD4-054C-827E-A0FD6A16CC7D}" srcOrd="0" destOrd="0" presId="urn:microsoft.com/office/officeart/2005/8/layout/cycle4"/>
    <dgm:cxn modelId="{6532CAD9-C409-9145-AA56-3F94F359F109}" srcId="{03C11FB9-6A14-774B-A0D4-6CFD400C9B81}" destId="{F3A321CE-12DE-CE44-B32C-9DE36FD3B6DE}" srcOrd="3" destOrd="0" parTransId="{5551D99F-8BB1-7F4F-A8BB-C614B5129DA1}" sibTransId="{E1242FC3-4F91-F64A-A109-461694E3E439}"/>
    <dgm:cxn modelId="{11D0C0F3-C256-094A-AFE7-B7BA43D561E7}" srcId="{03C11FB9-6A14-774B-A0D4-6CFD400C9B81}" destId="{B64306C3-AB57-DB4F-8C13-01187A1E684E}" srcOrd="1" destOrd="0" parTransId="{0226582B-EB3F-D04A-917F-012DD2794892}" sibTransId="{99B6AE8F-F587-C242-ADFB-C436867BF7C2}"/>
    <dgm:cxn modelId="{ACA7A59B-D467-7A47-ABE7-4F11B5DF12BF}" type="presParOf" srcId="{2734EA0A-2411-6D4D-9B44-F27ECFC87AC0}" destId="{8900A3E2-EEF7-D04E-AB2E-D7E92FA28820}" srcOrd="0" destOrd="0" presId="urn:microsoft.com/office/officeart/2005/8/layout/cycle4"/>
    <dgm:cxn modelId="{2F701EE6-45AB-3B4A-A6E6-CBE29586D640}" type="presParOf" srcId="{8900A3E2-EEF7-D04E-AB2E-D7E92FA28820}" destId="{FE3FEB54-632C-D145-98C9-2392D6096A5D}" srcOrd="0" destOrd="0" presId="urn:microsoft.com/office/officeart/2005/8/layout/cycle4"/>
    <dgm:cxn modelId="{7DDEE84E-46C1-8142-86BC-28676F5476FF}" type="presParOf" srcId="{FE3FEB54-632C-D145-98C9-2392D6096A5D}" destId="{4B1A83F3-8BD4-054C-827E-A0FD6A16CC7D}" srcOrd="0" destOrd="0" presId="urn:microsoft.com/office/officeart/2005/8/layout/cycle4"/>
    <dgm:cxn modelId="{0CAE5170-89B5-A844-A6C2-9822231CB3A3}" type="presParOf" srcId="{FE3FEB54-632C-D145-98C9-2392D6096A5D}" destId="{D219BE38-D965-324F-919D-AF16EADB745E}" srcOrd="1" destOrd="0" presId="urn:microsoft.com/office/officeart/2005/8/layout/cycle4"/>
    <dgm:cxn modelId="{D1800232-EB12-1C43-ADAE-49EE4B52CC17}" type="presParOf" srcId="{8900A3E2-EEF7-D04E-AB2E-D7E92FA28820}" destId="{4E0ED857-A0DB-674B-ADCA-0809611F7116}" srcOrd="1" destOrd="0" presId="urn:microsoft.com/office/officeart/2005/8/layout/cycle4"/>
    <dgm:cxn modelId="{CC3388F3-1851-3B4E-8A37-EE0997A510CB}" type="presParOf" srcId="{4E0ED857-A0DB-674B-ADCA-0809611F7116}" destId="{B6FFA241-7832-7E4C-A380-FC611BD52D07}" srcOrd="0" destOrd="0" presId="urn:microsoft.com/office/officeart/2005/8/layout/cycle4"/>
    <dgm:cxn modelId="{210FC1DF-D077-D94A-8F14-5139C0DF4F9F}" type="presParOf" srcId="{4E0ED857-A0DB-674B-ADCA-0809611F7116}" destId="{B9F5E8CA-5F3D-B24D-AAE1-B0F9CB4C4B51}" srcOrd="1" destOrd="0" presId="urn:microsoft.com/office/officeart/2005/8/layout/cycle4"/>
    <dgm:cxn modelId="{115ACC9E-2A8C-4247-ADF7-A4BA743DE591}" type="presParOf" srcId="{8900A3E2-EEF7-D04E-AB2E-D7E92FA28820}" destId="{5782B7A7-AB80-4E44-945F-2FEA14145A64}" srcOrd="2" destOrd="0" presId="urn:microsoft.com/office/officeart/2005/8/layout/cycle4"/>
    <dgm:cxn modelId="{F000C31A-8238-5649-AAFA-C90FD0DF999E}" type="presParOf" srcId="{5782B7A7-AB80-4E44-945F-2FEA14145A64}" destId="{285A6D5B-CD91-1B46-8B68-78168A27C029}" srcOrd="0" destOrd="0" presId="urn:microsoft.com/office/officeart/2005/8/layout/cycle4"/>
    <dgm:cxn modelId="{C25B7A61-17E9-6A46-9F07-DDD03F54C64D}" type="presParOf" srcId="{5782B7A7-AB80-4E44-945F-2FEA14145A64}" destId="{FA9BDA8F-9076-594E-B4C4-F2026F233554}" srcOrd="1" destOrd="0" presId="urn:microsoft.com/office/officeart/2005/8/layout/cycle4"/>
    <dgm:cxn modelId="{EB2B3E2B-3D7E-004A-9AFF-11ABA1A24A08}" type="presParOf" srcId="{8900A3E2-EEF7-D04E-AB2E-D7E92FA28820}" destId="{A147DB9B-1F98-4A43-8190-FB19D67F6522}" srcOrd="3" destOrd="0" presId="urn:microsoft.com/office/officeart/2005/8/layout/cycle4"/>
    <dgm:cxn modelId="{E2014334-F2EE-6B45-A1EC-73E0B1BB8730}" type="presParOf" srcId="{A147DB9B-1F98-4A43-8190-FB19D67F6522}" destId="{1ABB9914-9B0F-7F48-93FF-D2C842922E6F}" srcOrd="0" destOrd="0" presId="urn:microsoft.com/office/officeart/2005/8/layout/cycle4"/>
    <dgm:cxn modelId="{38804A2A-250C-0B41-A22D-76EE49E09A1B}" type="presParOf" srcId="{A147DB9B-1F98-4A43-8190-FB19D67F6522}" destId="{934AABF0-3273-194E-81ED-E78599EBA496}" srcOrd="1" destOrd="0" presId="urn:microsoft.com/office/officeart/2005/8/layout/cycle4"/>
    <dgm:cxn modelId="{277FE074-E12F-C645-86B5-E97BFF17D834}" type="presParOf" srcId="{8900A3E2-EEF7-D04E-AB2E-D7E92FA28820}" destId="{FAD2C790-94B5-9843-A034-2F7700567D72}" srcOrd="4" destOrd="0" presId="urn:microsoft.com/office/officeart/2005/8/layout/cycle4"/>
    <dgm:cxn modelId="{2C09C0CB-D089-8D4A-95BB-E93712519643}" type="presParOf" srcId="{2734EA0A-2411-6D4D-9B44-F27ECFC87AC0}" destId="{1DBF1FD9-3566-1A4A-89F8-54A064A3C6E4}" srcOrd="1" destOrd="0" presId="urn:microsoft.com/office/officeart/2005/8/layout/cycle4"/>
    <dgm:cxn modelId="{00ACDED9-8F24-9D41-987C-D39E22FAF206}" type="presParOf" srcId="{1DBF1FD9-3566-1A4A-89F8-54A064A3C6E4}" destId="{7BA7CC21-88B5-FE4E-AE0B-B2473185C42B}" srcOrd="0" destOrd="0" presId="urn:microsoft.com/office/officeart/2005/8/layout/cycle4"/>
    <dgm:cxn modelId="{0602612B-A1C9-5D42-A1E2-71A10C997960}" type="presParOf" srcId="{1DBF1FD9-3566-1A4A-89F8-54A064A3C6E4}" destId="{F9256A00-12C4-7147-9881-CCFE813FE214}" srcOrd="1" destOrd="0" presId="urn:microsoft.com/office/officeart/2005/8/layout/cycle4"/>
    <dgm:cxn modelId="{0C9FCE80-6967-A640-BF51-EEC95336D09F}" type="presParOf" srcId="{1DBF1FD9-3566-1A4A-89F8-54A064A3C6E4}" destId="{8E2C7388-CEB9-C54F-9206-A5F6FBCF8827}" srcOrd="2" destOrd="0" presId="urn:microsoft.com/office/officeart/2005/8/layout/cycle4"/>
    <dgm:cxn modelId="{D87C9EFC-CD57-A042-BCFB-4ACA50CB445C}" type="presParOf" srcId="{1DBF1FD9-3566-1A4A-89F8-54A064A3C6E4}" destId="{63B3E563-DAB7-0444-B693-C43E8EB8FDE1}" srcOrd="3" destOrd="0" presId="urn:microsoft.com/office/officeart/2005/8/layout/cycle4"/>
    <dgm:cxn modelId="{7366708B-112F-7F44-8620-E1CF6D7EB30C}" type="presParOf" srcId="{1DBF1FD9-3566-1A4A-89F8-54A064A3C6E4}" destId="{83083240-FB03-5141-B990-91862C9DBA9E}" srcOrd="4" destOrd="0" presId="urn:microsoft.com/office/officeart/2005/8/layout/cycle4"/>
    <dgm:cxn modelId="{BB69D214-E6F4-D142-80D8-B8975DD13BB7}" type="presParOf" srcId="{2734EA0A-2411-6D4D-9B44-F27ECFC87AC0}" destId="{1A49E187-3472-2647-9AFB-2AA32BE61A42}" srcOrd="2" destOrd="0" presId="urn:microsoft.com/office/officeart/2005/8/layout/cycle4"/>
    <dgm:cxn modelId="{3B35E683-01D1-654F-BE00-68A3BD906094}" type="presParOf" srcId="{2734EA0A-2411-6D4D-9B44-F27ECFC87AC0}" destId="{BEC23783-AB51-B549-B808-380868106F1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C11FB9-6A14-774B-A0D4-6CFD400C9B81}" type="doc">
      <dgm:prSet loTypeId="urn:microsoft.com/office/officeart/2005/8/layout/cycle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EFEA7B-70B0-9749-B170-A98F6806F3C8}">
      <dgm:prSet phldrT="[Text]" custT="1"/>
      <dgm:spPr/>
      <dgm:t>
        <a:bodyPr/>
        <a:lstStyle/>
        <a:p>
          <a:r>
            <a:rPr lang="en-US" sz="16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Warehouse</a:t>
          </a:r>
        </a:p>
      </dgm:t>
    </dgm:pt>
    <dgm:pt modelId="{DB92BC67-2FBA-3E4B-9D8A-B68C51AD0096}" type="parTrans" cxnId="{6EEA4319-BB97-8D4A-814F-BE377FC5D57E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14C1E707-16EB-D54B-AD6B-BB5320EC9EC5}" type="sibTrans" cxnId="{6EEA4319-BB97-8D4A-814F-BE377FC5D57E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3D520DBB-7775-EB40-9285-0D82696A74CF}">
      <dgm:prSet phldrT="[Text]" custT="1"/>
      <dgm:spPr/>
      <dgm:t>
        <a:bodyPr/>
        <a:lstStyle/>
        <a:p>
          <a:r>
            <a:rPr lang="en-US" sz="1100" b="1" i="0" dirty="0">
              <a:solidFill>
                <a:schemeClr val="tx1"/>
              </a:solidFill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Redshift</a:t>
          </a:r>
          <a:r>
            <a:rPr lang="en-US" sz="1100" b="1" i="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As part of our research, we found this simpler and compatible with Glue</a:t>
          </a:r>
        </a:p>
      </dgm:t>
    </dgm:pt>
    <dgm:pt modelId="{6B6EDDD9-DA2F-3F43-B0C6-4C6B8D6A5E21}" type="parTrans" cxnId="{5426C8C8-4F06-1F49-873C-63032FD6EC7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703C51A-D961-A94D-A21E-3FC5B4C0B6F0}" type="sibTrans" cxnId="{5426C8C8-4F06-1F49-873C-63032FD6EC7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B64306C3-AB57-DB4F-8C13-01187A1E684E}">
      <dgm:prSet phldrT="[Text]" custT="1"/>
      <dgm:spPr/>
      <dgm:t>
        <a:bodyPr/>
        <a:lstStyle/>
        <a:p>
          <a:r>
            <a:rPr lang="en-US" sz="16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Analytics</a:t>
          </a:r>
        </a:p>
      </dgm:t>
    </dgm:pt>
    <dgm:pt modelId="{0226582B-EB3F-D04A-917F-012DD2794892}" type="parTrans" cxnId="{11D0C0F3-C256-094A-AFE7-B7BA43D561E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99B6AE8F-F587-C242-ADFB-C436867BF7C2}" type="sibTrans" cxnId="{11D0C0F3-C256-094A-AFE7-B7BA43D561E7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6033D7E4-8D46-CA4D-B57D-DDEA49C83A5E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Power BI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make use of prior experience for data analytics</a:t>
          </a:r>
        </a:p>
      </dgm:t>
    </dgm:pt>
    <dgm:pt modelId="{7866B0EC-D7B5-6848-B7D1-22D764061B72}" type="parTrans" cxnId="{4FC6EFA5-0D1C-AD45-AA19-451E066E7E72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D62CFEE5-567D-FC4C-8AB8-80D380F7CE24}" type="sibTrans" cxnId="{4FC6EFA5-0D1C-AD45-AA19-451E066E7E72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8381DD1A-560D-C640-8BFD-16C74D36A07F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PySpark</a:t>
          </a:r>
          <a:r>
            <a:rPr lang="en-US" sz="11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This option presented itself to be readily available with Glue ETL jobs</a:t>
          </a:r>
        </a:p>
      </dgm:t>
    </dgm:pt>
    <dgm:pt modelId="{93E03ACF-B31B-5241-A93B-7301EDD26047}" type="parTrans" cxnId="{4213C0CB-3170-9B44-8024-594543FE52EF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5610F44C-7AF1-464C-976A-26D356CE1A3C}" type="sibTrans" cxnId="{4213C0CB-3170-9B44-8024-594543FE52EF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F3A321CE-12DE-CE44-B32C-9DE36FD3B6DE}">
      <dgm:prSet phldrT="[Text]" custT="1"/>
      <dgm:spPr/>
      <dgm:t>
        <a:bodyPr/>
        <a:lstStyle/>
        <a:p>
          <a:r>
            <a:rPr lang="en-US" sz="16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Documentation</a:t>
          </a:r>
        </a:p>
      </dgm:t>
    </dgm:pt>
    <dgm:pt modelId="{5551D99F-8BB1-7F4F-A8BB-C614B5129DA1}" type="parTrans" cxnId="{6532CAD9-C409-9145-AA56-3F94F359F10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1242FC3-4F91-F64A-A109-461694E3E439}" type="sibTrans" cxnId="{6532CAD9-C409-9145-AA56-3F94F359F10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C24AD076-B48F-D44B-9EA3-38F454B27546}">
      <dgm:prSet phldrT="[Text]" custT="1"/>
      <dgm:spPr/>
      <dgm:t>
        <a:bodyPr/>
        <a:lstStyle/>
        <a:p>
          <a:r>
            <a:rPr lang="en-US" sz="1100" b="1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Microsoft Word and PowerPoint</a:t>
          </a:r>
          <a:r>
            <a:rPr lang="en-US" sz="1100" b="0" i="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 </a:t>
          </a:r>
          <a:r>
            <a:rPr lang="en-US" sz="1100" b="0" i="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use readily available Microsoft products</a:t>
          </a:r>
        </a:p>
      </dgm:t>
    </dgm:pt>
    <dgm:pt modelId="{77DE1388-2D2D-364B-A42A-53BFAC0F9DA2}" type="parTrans" cxnId="{31232F03-6B54-7C4F-9215-0E60691C982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13C0F234-8E69-9941-A747-BAB2BFEE82DF}" type="sibTrans" cxnId="{31232F03-6B54-7C4F-9215-0E60691C982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F1964FBE-35A9-264D-A6CA-4D33010039AB}">
      <dgm:prSet phldrT="[Text]" custT="1"/>
      <dgm:spPr/>
      <dgm:t>
        <a:bodyPr/>
        <a:lstStyle/>
        <a:p>
          <a:r>
            <a:rPr lang="en-US" sz="1600" b="0" i="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ETL Script</a:t>
          </a:r>
        </a:p>
      </dgm:t>
    </dgm:pt>
    <dgm:pt modelId="{4B4960CE-B98D-1046-B2D1-220142828D14}" type="sibTrans" cxnId="{63B40B8E-9519-9942-A345-4D5CAC25D4B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E93E87DB-0E64-154A-A168-833935A42922}" type="parTrans" cxnId="{63B40B8E-9519-9942-A345-4D5CAC25D4B9}">
      <dgm:prSet/>
      <dgm:spPr/>
      <dgm:t>
        <a:bodyPr/>
        <a:lstStyle/>
        <a:p>
          <a:endParaRPr lang="en-US" sz="1200" b="0" i="0">
            <a:latin typeface="Helvetica Neue Light" panose="02000403000000020004" pitchFamily="2" charset="0"/>
            <a:ea typeface="Helvetica Neue Light" panose="02000403000000020004" pitchFamily="2" charset="0"/>
          </a:endParaRPr>
        </a:p>
      </dgm:t>
    </dgm:pt>
    <dgm:pt modelId="{2734EA0A-2411-6D4D-9B44-F27ECFC87AC0}" type="pres">
      <dgm:prSet presAssocID="{03C11FB9-6A14-774B-A0D4-6CFD400C9B8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900A3E2-EEF7-D04E-AB2E-D7E92FA28820}" type="pres">
      <dgm:prSet presAssocID="{03C11FB9-6A14-774B-A0D4-6CFD400C9B81}" presName="children" presStyleCnt="0"/>
      <dgm:spPr/>
    </dgm:pt>
    <dgm:pt modelId="{FE3FEB54-632C-D145-98C9-2392D6096A5D}" type="pres">
      <dgm:prSet presAssocID="{03C11FB9-6A14-774B-A0D4-6CFD400C9B81}" presName="child1group" presStyleCnt="0"/>
      <dgm:spPr/>
    </dgm:pt>
    <dgm:pt modelId="{4B1A83F3-8BD4-054C-827E-A0FD6A16CC7D}" type="pres">
      <dgm:prSet presAssocID="{03C11FB9-6A14-774B-A0D4-6CFD400C9B81}" presName="child1" presStyleLbl="bgAcc1" presStyleIdx="0" presStyleCnt="4"/>
      <dgm:spPr/>
    </dgm:pt>
    <dgm:pt modelId="{D219BE38-D965-324F-919D-AF16EADB745E}" type="pres">
      <dgm:prSet presAssocID="{03C11FB9-6A14-774B-A0D4-6CFD400C9B81}" presName="child1Text" presStyleLbl="bgAcc1" presStyleIdx="0" presStyleCnt="4">
        <dgm:presLayoutVars>
          <dgm:bulletEnabled val="1"/>
        </dgm:presLayoutVars>
      </dgm:prSet>
      <dgm:spPr/>
    </dgm:pt>
    <dgm:pt modelId="{4E0ED857-A0DB-674B-ADCA-0809611F7116}" type="pres">
      <dgm:prSet presAssocID="{03C11FB9-6A14-774B-A0D4-6CFD400C9B81}" presName="child2group" presStyleCnt="0"/>
      <dgm:spPr/>
    </dgm:pt>
    <dgm:pt modelId="{B6FFA241-7832-7E4C-A380-FC611BD52D07}" type="pres">
      <dgm:prSet presAssocID="{03C11FB9-6A14-774B-A0D4-6CFD400C9B81}" presName="child2" presStyleLbl="bgAcc1" presStyleIdx="1" presStyleCnt="4"/>
      <dgm:spPr/>
    </dgm:pt>
    <dgm:pt modelId="{B9F5E8CA-5F3D-B24D-AAE1-B0F9CB4C4B51}" type="pres">
      <dgm:prSet presAssocID="{03C11FB9-6A14-774B-A0D4-6CFD400C9B81}" presName="child2Text" presStyleLbl="bgAcc1" presStyleIdx="1" presStyleCnt="4">
        <dgm:presLayoutVars>
          <dgm:bulletEnabled val="1"/>
        </dgm:presLayoutVars>
      </dgm:prSet>
      <dgm:spPr/>
    </dgm:pt>
    <dgm:pt modelId="{5782B7A7-AB80-4E44-945F-2FEA14145A64}" type="pres">
      <dgm:prSet presAssocID="{03C11FB9-6A14-774B-A0D4-6CFD400C9B81}" presName="child3group" presStyleCnt="0"/>
      <dgm:spPr/>
    </dgm:pt>
    <dgm:pt modelId="{285A6D5B-CD91-1B46-8B68-78168A27C029}" type="pres">
      <dgm:prSet presAssocID="{03C11FB9-6A14-774B-A0D4-6CFD400C9B81}" presName="child3" presStyleLbl="bgAcc1" presStyleIdx="2" presStyleCnt="4"/>
      <dgm:spPr/>
    </dgm:pt>
    <dgm:pt modelId="{FA9BDA8F-9076-594E-B4C4-F2026F233554}" type="pres">
      <dgm:prSet presAssocID="{03C11FB9-6A14-774B-A0D4-6CFD400C9B81}" presName="child3Text" presStyleLbl="bgAcc1" presStyleIdx="2" presStyleCnt="4">
        <dgm:presLayoutVars>
          <dgm:bulletEnabled val="1"/>
        </dgm:presLayoutVars>
      </dgm:prSet>
      <dgm:spPr/>
    </dgm:pt>
    <dgm:pt modelId="{A147DB9B-1F98-4A43-8190-FB19D67F6522}" type="pres">
      <dgm:prSet presAssocID="{03C11FB9-6A14-774B-A0D4-6CFD400C9B81}" presName="child4group" presStyleCnt="0"/>
      <dgm:spPr/>
    </dgm:pt>
    <dgm:pt modelId="{1ABB9914-9B0F-7F48-93FF-D2C842922E6F}" type="pres">
      <dgm:prSet presAssocID="{03C11FB9-6A14-774B-A0D4-6CFD400C9B81}" presName="child4" presStyleLbl="bgAcc1" presStyleIdx="3" presStyleCnt="4"/>
      <dgm:spPr/>
    </dgm:pt>
    <dgm:pt modelId="{934AABF0-3273-194E-81ED-E78599EBA496}" type="pres">
      <dgm:prSet presAssocID="{03C11FB9-6A14-774B-A0D4-6CFD400C9B81}" presName="child4Text" presStyleLbl="bgAcc1" presStyleIdx="3" presStyleCnt="4">
        <dgm:presLayoutVars>
          <dgm:bulletEnabled val="1"/>
        </dgm:presLayoutVars>
      </dgm:prSet>
      <dgm:spPr/>
    </dgm:pt>
    <dgm:pt modelId="{FAD2C790-94B5-9843-A034-2F7700567D72}" type="pres">
      <dgm:prSet presAssocID="{03C11FB9-6A14-774B-A0D4-6CFD400C9B81}" presName="childPlaceholder" presStyleCnt="0"/>
      <dgm:spPr/>
    </dgm:pt>
    <dgm:pt modelId="{1DBF1FD9-3566-1A4A-89F8-54A064A3C6E4}" type="pres">
      <dgm:prSet presAssocID="{03C11FB9-6A14-774B-A0D4-6CFD400C9B81}" presName="circle" presStyleCnt="0"/>
      <dgm:spPr/>
    </dgm:pt>
    <dgm:pt modelId="{7BA7CC21-88B5-FE4E-AE0B-B2473185C42B}" type="pres">
      <dgm:prSet presAssocID="{03C11FB9-6A14-774B-A0D4-6CFD400C9B8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9256A00-12C4-7147-9881-CCFE813FE214}" type="pres">
      <dgm:prSet presAssocID="{03C11FB9-6A14-774B-A0D4-6CFD400C9B8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E2C7388-CEB9-C54F-9206-A5F6FBCF8827}" type="pres">
      <dgm:prSet presAssocID="{03C11FB9-6A14-774B-A0D4-6CFD400C9B8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3B3E563-DAB7-0444-B693-C43E8EB8FDE1}" type="pres">
      <dgm:prSet presAssocID="{03C11FB9-6A14-774B-A0D4-6CFD400C9B8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83083240-FB03-5141-B990-91862C9DBA9E}" type="pres">
      <dgm:prSet presAssocID="{03C11FB9-6A14-774B-A0D4-6CFD400C9B81}" presName="quadrantPlaceholder" presStyleCnt="0"/>
      <dgm:spPr/>
    </dgm:pt>
    <dgm:pt modelId="{1A49E187-3472-2647-9AFB-2AA32BE61A42}" type="pres">
      <dgm:prSet presAssocID="{03C11FB9-6A14-774B-A0D4-6CFD400C9B81}" presName="center1" presStyleLbl="fgShp" presStyleIdx="0" presStyleCnt="2"/>
      <dgm:spPr/>
    </dgm:pt>
    <dgm:pt modelId="{BEC23783-AB51-B549-B808-380868106F1C}" type="pres">
      <dgm:prSet presAssocID="{03C11FB9-6A14-774B-A0D4-6CFD400C9B81}" presName="center2" presStyleLbl="fgShp" presStyleIdx="1" presStyleCnt="2"/>
      <dgm:spPr/>
    </dgm:pt>
  </dgm:ptLst>
  <dgm:cxnLst>
    <dgm:cxn modelId="{31232F03-6B54-7C4F-9215-0E60691C9829}" srcId="{F3A321CE-12DE-CE44-B32C-9DE36FD3B6DE}" destId="{C24AD076-B48F-D44B-9EA3-38F454B27546}" srcOrd="0" destOrd="0" parTransId="{77DE1388-2D2D-364B-A42A-53BFAC0F9DA2}" sibTransId="{13C0F234-8E69-9941-A747-BAB2BFEE82DF}"/>
    <dgm:cxn modelId="{BA76F606-2F89-D443-B180-A7EE1F672CAE}" type="presOf" srcId="{4CEFEA7B-70B0-9749-B170-A98F6806F3C8}" destId="{7BA7CC21-88B5-FE4E-AE0B-B2473185C42B}" srcOrd="0" destOrd="0" presId="urn:microsoft.com/office/officeart/2005/8/layout/cycle4"/>
    <dgm:cxn modelId="{6EEA4319-BB97-8D4A-814F-BE377FC5D57E}" srcId="{03C11FB9-6A14-774B-A0D4-6CFD400C9B81}" destId="{4CEFEA7B-70B0-9749-B170-A98F6806F3C8}" srcOrd="0" destOrd="0" parTransId="{DB92BC67-2FBA-3E4B-9D8A-B68C51AD0096}" sibTransId="{14C1E707-16EB-D54B-AD6B-BB5320EC9EC5}"/>
    <dgm:cxn modelId="{19EEAE21-76DA-824D-A65B-5578EDCE5D76}" type="presOf" srcId="{8381DD1A-560D-C640-8BFD-16C74D36A07F}" destId="{FA9BDA8F-9076-594E-B4C4-F2026F233554}" srcOrd="1" destOrd="0" presId="urn:microsoft.com/office/officeart/2005/8/layout/cycle4"/>
    <dgm:cxn modelId="{E6A78E30-F644-4546-8573-1CD574345F86}" type="presOf" srcId="{C24AD076-B48F-D44B-9EA3-38F454B27546}" destId="{934AABF0-3273-194E-81ED-E78599EBA496}" srcOrd="1" destOrd="0" presId="urn:microsoft.com/office/officeart/2005/8/layout/cycle4"/>
    <dgm:cxn modelId="{FCB05039-6F60-B340-A8A5-AB19A99BE8F5}" type="presOf" srcId="{03C11FB9-6A14-774B-A0D4-6CFD400C9B81}" destId="{2734EA0A-2411-6D4D-9B44-F27ECFC87AC0}" srcOrd="0" destOrd="0" presId="urn:microsoft.com/office/officeart/2005/8/layout/cycle4"/>
    <dgm:cxn modelId="{D870C939-6BAF-9E42-8779-CC6D6F260911}" type="presOf" srcId="{F3A321CE-12DE-CE44-B32C-9DE36FD3B6DE}" destId="{63B3E563-DAB7-0444-B693-C43E8EB8FDE1}" srcOrd="0" destOrd="0" presId="urn:microsoft.com/office/officeart/2005/8/layout/cycle4"/>
    <dgm:cxn modelId="{C1B31D3A-3BC9-B440-800F-7C2B6188E9BE}" type="presOf" srcId="{6033D7E4-8D46-CA4D-B57D-DDEA49C83A5E}" destId="{B6FFA241-7832-7E4C-A380-FC611BD52D07}" srcOrd="0" destOrd="0" presId="urn:microsoft.com/office/officeart/2005/8/layout/cycle4"/>
    <dgm:cxn modelId="{AAEA8B80-629D-2A48-8A34-E3F4841DD9CD}" type="presOf" srcId="{6033D7E4-8D46-CA4D-B57D-DDEA49C83A5E}" destId="{B9F5E8CA-5F3D-B24D-AAE1-B0F9CB4C4B51}" srcOrd="1" destOrd="0" presId="urn:microsoft.com/office/officeart/2005/8/layout/cycle4"/>
    <dgm:cxn modelId="{AE571A83-6D08-FA48-AFDA-36FB675B4CD4}" type="presOf" srcId="{F1964FBE-35A9-264D-A6CA-4D33010039AB}" destId="{8E2C7388-CEB9-C54F-9206-A5F6FBCF8827}" srcOrd="0" destOrd="0" presId="urn:microsoft.com/office/officeart/2005/8/layout/cycle4"/>
    <dgm:cxn modelId="{A5C73E83-6C13-C946-B20D-68651A79FC56}" type="presOf" srcId="{C24AD076-B48F-D44B-9EA3-38F454B27546}" destId="{1ABB9914-9B0F-7F48-93FF-D2C842922E6F}" srcOrd="0" destOrd="0" presId="urn:microsoft.com/office/officeart/2005/8/layout/cycle4"/>
    <dgm:cxn modelId="{E2BA3185-9F47-B846-A1B2-E6CB2DC7781C}" type="presOf" srcId="{8381DD1A-560D-C640-8BFD-16C74D36A07F}" destId="{285A6D5B-CD91-1B46-8B68-78168A27C029}" srcOrd="0" destOrd="0" presId="urn:microsoft.com/office/officeart/2005/8/layout/cycle4"/>
    <dgm:cxn modelId="{63B40B8E-9519-9942-A345-4D5CAC25D4B9}" srcId="{03C11FB9-6A14-774B-A0D4-6CFD400C9B81}" destId="{F1964FBE-35A9-264D-A6CA-4D33010039AB}" srcOrd="2" destOrd="0" parTransId="{E93E87DB-0E64-154A-A168-833935A42922}" sibTransId="{4B4960CE-B98D-1046-B2D1-220142828D14}"/>
    <dgm:cxn modelId="{4FC6EFA5-0D1C-AD45-AA19-451E066E7E72}" srcId="{B64306C3-AB57-DB4F-8C13-01187A1E684E}" destId="{6033D7E4-8D46-CA4D-B57D-DDEA49C83A5E}" srcOrd="0" destOrd="0" parTransId="{7866B0EC-D7B5-6848-B7D1-22D764061B72}" sibTransId="{D62CFEE5-567D-FC4C-8AB8-80D380F7CE24}"/>
    <dgm:cxn modelId="{E6D5B5C3-D602-FE44-A761-8CCB95A491C2}" type="presOf" srcId="{B64306C3-AB57-DB4F-8C13-01187A1E684E}" destId="{F9256A00-12C4-7147-9881-CCFE813FE214}" srcOrd="0" destOrd="0" presId="urn:microsoft.com/office/officeart/2005/8/layout/cycle4"/>
    <dgm:cxn modelId="{FA17B7C3-A656-7444-A35E-46EC1391ABD3}" type="presOf" srcId="{3D520DBB-7775-EB40-9285-0D82696A74CF}" destId="{D219BE38-D965-324F-919D-AF16EADB745E}" srcOrd="1" destOrd="0" presId="urn:microsoft.com/office/officeart/2005/8/layout/cycle4"/>
    <dgm:cxn modelId="{5426C8C8-4F06-1F49-873C-63032FD6EC77}" srcId="{4CEFEA7B-70B0-9749-B170-A98F6806F3C8}" destId="{3D520DBB-7775-EB40-9285-0D82696A74CF}" srcOrd="0" destOrd="0" parTransId="{6B6EDDD9-DA2F-3F43-B0C6-4C6B8D6A5E21}" sibTransId="{E703C51A-D961-A94D-A21E-3FC5B4C0B6F0}"/>
    <dgm:cxn modelId="{4213C0CB-3170-9B44-8024-594543FE52EF}" srcId="{F1964FBE-35A9-264D-A6CA-4D33010039AB}" destId="{8381DD1A-560D-C640-8BFD-16C74D36A07F}" srcOrd="0" destOrd="0" parTransId="{93E03ACF-B31B-5241-A93B-7301EDD26047}" sibTransId="{5610F44C-7AF1-464C-976A-26D356CE1A3C}"/>
    <dgm:cxn modelId="{490939D6-1CF9-694A-BA17-0E0A5022FA46}" type="presOf" srcId="{3D520DBB-7775-EB40-9285-0D82696A74CF}" destId="{4B1A83F3-8BD4-054C-827E-A0FD6A16CC7D}" srcOrd="0" destOrd="0" presId="urn:microsoft.com/office/officeart/2005/8/layout/cycle4"/>
    <dgm:cxn modelId="{6532CAD9-C409-9145-AA56-3F94F359F109}" srcId="{03C11FB9-6A14-774B-A0D4-6CFD400C9B81}" destId="{F3A321CE-12DE-CE44-B32C-9DE36FD3B6DE}" srcOrd="3" destOrd="0" parTransId="{5551D99F-8BB1-7F4F-A8BB-C614B5129DA1}" sibTransId="{E1242FC3-4F91-F64A-A109-461694E3E439}"/>
    <dgm:cxn modelId="{11D0C0F3-C256-094A-AFE7-B7BA43D561E7}" srcId="{03C11FB9-6A14-774B-A0D4-6CFD400C9B81}" destId="{B64306C3-AB57-DB4F-8C13-01187A1E684E}" srcOrd="1" destOrd="0" parTransId="{0226582B-EB3F-D04A-917F-012DD2794892}" sibTransId="{99B6AE8F-F587-C242-ADFB-C436867BF7C2}"/>
    <dgm:cxn modelId="{ACA7A59B-D467-7A47-ABE7-4F11B5DF12BF}" type="presParOf" srcId="{2734EA0A-2411-6D4D-9B44-F27ECFC87AC0}" destId="{8900A3E2-EEF7-D04E-AB2E-D7E92FA28820}" srcOrd="0" destOrd="0" presId="urn:microsoft.com/office/officeart/2005/8/layout/cycle4"/>
    <dgm:cxn modelId="{2F701EE6-45AB-3B4A-A6E6-CBE29586D640}" type="presParOf" srcId="{8900A3E2-EEF7-D04E-AB2E-D7E92FA28820}" destId="{FE3FEB54-632C-D145-98C9-2392D6096A5D}" srcOrd="0" destOrd="0" presId="urn:microsoft.com/office/officeart/2005/8/layout/cycle4"/>
    <dgm:cxn modelId="{7DDEE84E-46C1-8142-86BC-28676F5476FF}" type="presParOf" srcId="{FE3FEB54-632C-D145-98C9-2392D6096A5D}" destId="{4B1A83F3-8BD4-054C-827E-A0FD6A16CC7D}" srcOrd="0" destOrd="0" presId="urn:microsoft.com/office/officeart/2005/8/layout/cycle4"/>
    <dgm:cxn modelId="{0CAE5170-89B5-A844-A6C2-9822231CB3A3}" type="presParOf" srcId="{FE3FEB54-632C-D145-98C9-2392D6096A5D}" destId="{D219BE38-D965-324F-919D-AF16EADB745E}" srcOrd="1" destOrd="0" presId="urn:microsoft.com/office/officeart/2005/8/layout/cycle4"/>
    <dgm:cxn modelId="{D1800232-EB12-1C43-ADAE-49EE4B52CC17}" type="presParOf" srcId="{8900A3E2-EEF7-D04E-AB2E-D7E92FA28820}" destId="{4E0ED857-A0DB-674B-ADCA-0809611F7116}" srcOrd="1" destOrd="0" presId="urn:microsoft.com/office/officeart/2005/8/layout/cycle4"/>
    <dgm:cxn modelId="{CC3388F3-1851-3B4E-8A37-EE0997A510CB}" type="presParOf" srcId="{4E0ED857-A0DB-674B-ADCA-0809611F7116}" destId="{B6FFA241-7832-7E4C-A380-FC611BD52D07}" srcOrd="0" destOrd="0" presId="urn:microsoft.com/office/officeart/2005/8/layout/cycle4"/>
    <dgm:cxn modelId="{210FC1DF-D077-D94A-8F14-5139C0DF4F9F}" type="presParOf" srcId="{4E0ED857-A0DB-674B-ADCA-0809611F7116}" destId="{B9F5E8CA-5F3D-B24D-AAE1-B0F9CB4C4B51}" srcOrd="1" destOrd="0" presId="urn:microsoft.com/office/officeart/2005/8/layout/cycle4"/>
    <dgm:cxn modelId="{115ACC9E-2A8C-4247-ADF7-A4BA743DE591}" type="presParOf" srcId="{8900A3E2-EEF7-D04E-AB2E-D7E92FA28820}" destId="{5782B7A7-AB80-4E44-945F-2FEA14145A64}" srcOrd="2" destOrd="0" presId="urn:microsoft.com/office/officeart/2005/8/layout/cycle4"/>
    <dgm:cxn modelId="{F000C31A-8238-5649-AAFA-C90FD0DF999E}" type="presParOf" srcId="{5782B7A7-AB80-4E44-945F-2FEA14145A64}" destId="{285A6D5B-CD91-1B46-8B68-78168A27C029}" srcOrd="0" destOrd="0" presId="urn:microsoft.com/office/officeart/2005/8/layout/cycle4"/>
    <dgm:cxn modelId="{C25B7A61-17E9-6A46-9F07-DDD03F54C64D}" type="presParOf" srcId="{5782B7A7-AB80-4E44-945F-2FEA14145A64}" destId="{FA9BDA8F-9076-594E-B4C4-F2026F233554}" srcOrd="1" destOrd="0" presId="urn:microsoft.com/office/officeart/2005/8/layout/cycle4"/>
    <dgm:cxn modelId="{EB2B3E2B-3D7E-004A-9AFF-11ABA1A24A08}" type="presParOf" srcId="{8900A3E2-EEF7-D04E-AB2E-D7E92FA28820}" destId="{A147DB9B-1F98-4A43-8190-FB19D67F6522}" srcOrd="3" destOrd="0" presId="urn:microsoft.com/office/officeart/2005/8/layout/cycle4"/>
    <dgm:cxn modelId="{E2014334-F2EE-6B45-A1EC-73E0B1BB8730}" type="presParOf" srcId="{A147DB9B-1F98-4A43-8190-FB19D67F6522}" destId="{1ABB9914-9B0F-7F48-93FF-D2C842922E6F}" srcOrd="0" destOrd="0" presId="urn:microsoft.com/office/officeart/2005/8/layout/cycle4"/>
    <dgm:cxn modelId="{38804A2A-250C-0B41-A22D-76EE49E09A1B}" type="presParOf" srcId="{A147DB9B-1F98-4A43-8190-FB19D67F6522}" destId="{934AABF0-3273-194E-81ED-E78599EBA496}" srcOrd="1" destOrd="0" presId="urn:microsoft.com/office/officeart/2005/8/layout/cycle4"/>
    <dgm:cxn modelId="{277FE074-E12F-C645-86B5-E97BFF17D834}" type="presParOf" srcId="{8900A3E2-EEF7-D04E-AB2E-D7E92FA28820}" destId="{FAD2C790-94B5-9843-A034-2F7700567D72}" srcOrd="4" destOrd="0" presId="urn:microsoft.com/office/officeart/2005/8/layout/cycle4"/>
    <dgm:cxn modelId="{2C09C0CB-D089-8D4A-95BB-E93712519643}" type="presParOf" srcId="{2734EA0A-2411-6D4D-9B44-F27ECFC87AC0}" destId="{1DBF1FD9-3566-1A4A-89F8-54A064A3C6E4}" srcOrd="1" destOrd="0" presId="urn:microsoft.com/office/officeart/2005/8/layout/cycle4"/>
    <dgm:cxn modelId="{00ACDED9-8F24-9D41-987C-D39E22FAF206}" type="presParOf" srcId="{1DBF1FD9-3566-1A4A-89F8-54A064A3C6E4}" destId="{7BA7CC21-88B5-FE4E-AE0B-B2473185C42B}" srcOrd="0" destOrd="0" presId="urn:microsoft.com/office/officeart/2005/8/layout/cycle4"/>
    <dgm:cxn modelId="{0602612B-A1C9-5D42-A1E2-71A10C997960}" type="presParOf" srcId="{1DBF1FD9-3566-1A4A-89F8-54A064A3C6E4}" destId="{F9256A00-12C4-7147-9881-CCFE813FE214}" srcOrd="1" destOrd="0" presId="urn:microsoft.com/office/officeart/2005/8/layout/cycle4"/>
    <dgm:cxn modelId="{0C9FCE80-6967-A640-BF51-EEC95336D09F}" type="presParOf" srcId="{1DBF1FD9-3566-1A4A-89F8-54A064A3C6E4}" destId="{8E2C7388-CEB9-C54F-9206-A5F6FBCF8827}" srcOrd="2" destOrd="0" presId="urn:microsoft.com/office/officeart/2005/8/layout/cycle4"/>
    <dgm:cxn modelId="{D87C9EFC-CD57-A042-BCFB-4ACA50CB445C}" type="presParOf" srcId="{1DBF1FD9-3566-1A4A-89F8-54A064A3C6E4}" destId="{63B3E563-DAB7-0444-B693-C43E8EB8FDE1}" srcOrd="3" destOrd="0" presId="urn:microsoft.com/office/officeart/2005/8/layout/cycle4"/>
    <dgm:cxn modelId="{7366708B-112F-7F44-8620-E1CF6D7EB30C}" type="presParOf" srcId="{1DBF1FD9-3566-1A4A-89F8-54A064A3C6E4}" destId="{83083240-FB03-5141-B990-91862C9DBA9E}" srcOrd="4" destOrd="0" presId="urn:microsoft.com/office/officeart/2005/8/layout/cycle4"/>
    <dgm:cxn modelId="{BB69D214-E6F4-D142-80D8-B8975DD13BB7}" type="presParOf" srcId="{2734EA0A-2411-6D4D-9B44-F27ECFC87AC0}" destId="{1A49E187-3472-2647-9AFB-2AA32BE61A42}" srcOrd="2" destOrd="0" presId="urn:microsoft.com/office/officeart/2005/8/layout/cycle4"/>
    <dgm:cxn modelId="{3B35E683-01D1-654F-BE00-68A3BD906094}" type="presParOf" srcId="{2734EA0A-2411-6D4D-9B44-F27ECFC87AC0}" destId="{BEC23783-AB51-B549-B808-380868106F1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A6D5B-CD91-1B46-8B68-78168A27C029}">
      <dsp:nvSpPr>
        <dsp:cNvPr id="0" name=""/>
        <dsp:cNvSpPr/>
      </dsp:nvSpPr>
      <dsp:spPr>
        <a:xfrm>
          <a:off x="3783000" y="2726179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Glue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This option presented itself to be economical and was also very well known</a:t>
          </a:r>
        </a:p>
      </dsp:txBody>
      <dsp:txXfrm>
        <a:off x="4405328" y="3075087"/>
        <a:ext cx="1329980" cy="905819"/>
      </dsp:txXfrm>
    </dsp:sp>
    <dsp:sp modelId="{1ABB9914-9B0F-7F48-93FF-D2C842922E6F}">
      <dsp:nvSpPr>
        <dsp:cNvPr id="0" name=""/>
        <dsp:cNvSpPr/>
      </dsp:nvSpPr>
      <dsp:spPr>
        <a:xfrm>
          <a:off x="551675" y="2726179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Python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make use of our Python experience for this analysis </a:t>
          </a:r>
        </a:p>
      </dsp:txBody>
      <dsp:txXfrm>
        <a:off x="579856" y="3075087"/>
        <a:ext cx="1329980" cy="905819"/>
      </dsp:txXfrm>
    </dsp:sp>
    <dsp:sp modelId="{B6FFA241-7832-7E4C-A380-FC611BD52D07}">
      <dsp:nvSpPr>
        <dsp:cNvPr id="0" name=""/>
        <dsp:cNvSpPr/>
      </dsp:nvSpPr>
      <dsp:spPr>
        <a:xfrm>
          <a:off x="3783000" y="0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S3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found this option to be economical  for storing Big Data Set</a:t>
          </a:r>
        </a:p>
      </dsp:txBody>
      <dsp:txXfrm>
        <a:off x="4405328" y="28181"/>
        <a:ext cx="1329980" cy="905819"/>
      </dsp:txXfrm>
    </dsp:sp>
    <dsp:sp modelId="{4B1A83F3-8BD4-054C-827E-A0FD6A16CC7D}">
      <dsp:nvSpPr>
        <dsp:cNvPr id="0" name=""/>
        <dsp:cNvSpPr/>
      </dsp:nvSpPr>
      <dsp:spPr>
        <a:xfrm>
          <a:off x="551675" y="0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IMDB and Movie Industry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As part of our research, we found a very good data source that we could use for our analysis</a:t>
          </a:r>
        </a:p>
      </dsp:txBody>
      <dsp:txXfrm>
        <a:off x="579856" y="28181"/>
        <a:ext cx="1329980" cy="905819"/>
      </dsp:txXfrm>
    </dsp:sp>
    <dsp:sp modelId="{7BA7CC21-88B5-FE4E-AE0B-B2473185C42B}">
      <dsp:nvSpPr>
        <dsp:cNvPr id="0" name=""/>
        <dsp:cNvSpPr/>
      </dsp:nvSpPr>
      <dsp:spPr>
        <a:xfrm>
          <a:off x="1381557" y="228518"/>
          <a:ext cx="1735935" cy="1735935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Source</a:t>
          </a:r>
        </a:p>
      </dsp:txBody>
      <dsp:txXfrm>
        <a:off x="1890001" y="736962"/>
        <a:ext cx="1227491" cy="1227491"/>
      </dsp:txXfrm>
    </dsp:sp>
    <dsp:sp modelId="{F9256A00-12C4-7147-9881-CCFE813FE214}">
      <dsp:nvSpPr>
        <dsp:cNvPr id="0" name=""/>
        <dsp:cNvSpPr/>
      </dsp:nvSpPr>
      <dsp:spPr>
        <a:xfrm rot="5400000">
          <a:off x="3197673" y="228518"/>
          <a:ext cx="1735935" cy="1735935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Storage</a:t>
          </a:r>
        </a:p>
      </dsp:txBody>
      <dsp:txXfrm rot="-5400000">
        <a:off x="3197673" y="736962"/>
        <a:ext cx="1227491" cy="1227491"/>
      </dsp:txXfrm>
    </dsp:sp>
    <dsp:sp modelId="{8E2C7388-CEB9-C54F-9206-A5F6FBCF8827}">
      <dsp:nvSpPr>
        <dsp:cNvPr id="0" name=""/>
        <dsp:cNvSpPr/>
      </dsp:nvSpPr>
      <dsp:spPr>
        <a:xfrm rot="10800000">
          <a:off x="3197673" y="2044634"/>
          <a:ext cx="1735935" cy="1735935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ETL</a:t>
          </a:r>
        </a:p>
      </dsp:txBody>
      <dsp:txXfrm rot="10800000">
        <a:off x="3197673" y="2044634"/>
        <a:ext cx="1227491" cy="1227491"/>
      </dsp:txXfrm>
    </dsp:sp>
    <dsp:sp modelId="{63B3E563-DAB7-0444-B693-C43E8EB8FDE1}">
      <dsp:nvSpPr>
        <dsp:cNvPr id="0" name=""/>
        <dsp:cNvSpPr/>
      </dsp:nvSpPr>
      <dsp:spPr>
        <a:xfrm rot="16200000">
          <a:off x="1381557" y="2044634"/>
          <a:ext cx="1735935" cy="1735935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Analysis</a:t>
          </a:r>
        </a:p>
      </dsp:txBody>
      <dsp:txXfrm rot="5400000">
        <a:off x="1890001" y="2044634"/>
        <a:ext cx="1227491" cy="1227491"/>
      </dsp:txXfrm>
    </dsp:sp>
    <dsp:sp modelId="{1A49E187-3472-2647-9AFB-2AA32BE61A42}">
      <dsp:nvSpPr>
        <dsp:cNvPr id="0" name=""/>
        <dsp:cNvSpPr/>
      </dsp:nvSpPr>
      <dsp:spPr>
        <a:xfrm>
          <a:off x="2857903" y="1643726"/>
          <a:ext cx="599358" cy="521181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23783-AB51-B549-B808-380868106F1C}">
      <dsp:nvSpPr>
        <dsp:cNvPr id="0" name=""/>
        <dsp:cNvSpPr/>
      </dsp:nvSpPr>
      <dsp:spPr>
        <a:xfrm rot="10800000">
          <a:off x="2857903" y="1844180"/>
          <a:ext cx="599358" cy="521181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A6D5B-CD91-1B46-8B68-78168A27C029}">
      <dsp:nvSpPr>
        <dsp:cNvPr id="0" name=""/>
        <dsp:cNvSpPr/>
      </dsp:nvSpPr>
      <dsp:spPr>
        <a:xfrm>
          <a:off x="3783000" y="2726179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PySpark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This option presented itself to be readily available with Glue ETL jobs</a:t>
          </a:r>
        </a:p>
      </dsp:txBody>
      <dsp:txXfrm>
        <a:off x="4405328" y="3075087"/>
        <a:ext cx="1329980" cy="905819"/>
      </dsp:txXfrm>
    </dsp:sp>
    <dsp:sp modelId="{1ABB9914-9B0F-7F48-93FF-D2C842922E6F}">
      <dsp:nvSpPr>
        <dsp:cNvPr id="0" name=""/>
        <dsp:cNvSpPr/>
      </dsp:nvSpPr>
      <dsp:spPr>
        <a:xfrm>
          <a:off x="551675" y="2726179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Microsoft Word and PowerPoint</a:t>
          </a:r>
          <a:r>
            <a:rPr lang="en-US" sz="1100" b="0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use readily available Microsoft products</a:t>
          </a:r>
        </a:p>
      </dsp:txBody>
      <dsp:txXfrm>
        <a:off x="579856" y="3075087"/>
        <a:ext cx="1329980" cy="905819"/>
      </dsp:txXfrm>
    </dsp:sp>
    <dsp:sp modelId="{B6FFA241-7832-7E4C-A380-FC611BD52D07}">
      <dsp:nvSpPr>
        <dsp:cNvPr id="0" name=""/>
        <dsp:cNvSpPr/>
      </dsp:nvSpPr>
      <dsp:spPr>
        <a:xfrm>
          <a:off x="3783000" y="0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Power BI</a:t>
          </a:r>
          <a:r>
            <a:rPr lang="en-US" sz="11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We wanted to make use of prior experience for data analytics</a:t>
          </a:r>
        </a:p>
      </dsp:txBody>
      <dsp:txXfrm>
        <a:off x="4405328" y="28181"/>
        <a:ext cx="1329980" cy="905819"/>
      </dsp:txXfrm>
    </dsp:sp>
    <dsp:sp modelId="{4B1A83F3-8BD4-054C-827E-A0FD6A16CC7D}">
      <dsp:nvSpPr>
        <dsp:cNvPr id="0" name=""/>
        <dsp:cNvSpPr/>
      </dsp:nvSpPr>
      <dsp:spPr>
        <a:xfrm>
          <a:off x="551675" y="0"/>
          <a:ext cx="1980489" cy="12829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>
              <a:solidFill>
                <a:schemeClr val="tx1"/>
              </a:solidFill>
              <a:highlight>
                <a:srgbClr val="FFFF00"/>
              </a:highlight>
              <a:latin typeface="Helvetica Neue Light" panose="02000403000000020004" pitchFamily="2" charset="0"/>
              <a:ea typeface="Helvetica Neue Light" panose="02000403000000020004" pitchFamily="2" charset="0"/>
            </a:rPr>
            <a:t>Amazon Redshift</a:t>
          </a:r>
          <a:r>
            <a:rPr lang="en-US" sz="1100" b="1" i="0" kern="12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: </a:t>
          </a:r>
          <a:r>
            <a:rPr lang="en-US" sz="1100" b="0" i="0" kern="1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rPr>
            <a:t>As part of our research, we found this simpler and compatible with Glue</a:t>
          </a:r>
        </a:p>
      </dsp:txBody>
      <dsp:txXfrm>
        <a:off x="579856" y="28181"/>
        <a:ext cx="1329980" cy="905819"/>
      </dsp:txXfrm>
    </dsp:sp>
    <dsp:sp modelId="{7BA7CC21-88B5-FE4E-AE0B-B2473185C42B}">
      <dsp:nvSpPr>
        <dsp:cNvPr id="0" name=""/>
        <dsp:cNvSpPr/>
      </dsp:nvSpPr>
      <dsp:spPr>
        <a:xfrm>
          <a:off x="1381557" y="228518"/>
          <a:ext cx="1735935" cy="1735935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Data Warehouse</a:t>
          </a:r>
        </a:p>
      </dsp:txBody>
      <dsp:txXfrm>
        <a:off x="1890001" y="736962"/>
        <a:ext cx="1227491" cy="1227491"/>
      </dsp:txXfrm>
    </dsp:sp>
    <dsp:sp modelId="{F9256A00-12C4-7147-9881-CCFE813FE214}">
      <dsp:nvSpPr>
        <dsp:cNvPr id="0" name=""/>
        <dsp:cNvSpPr/>
      </dsp:nvSpPr>
      <dsp:spPr>
        <a:xfrm rot="5400000">
          <a:off x="3197673" y="228518"/>
          <a:ext cx="1735935" cy="1735935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Analytics</a:t>
          </a:r>
        </a:p>
      </dsp:txBody>
      <dsp:txXfrm rot="-5400000">
        <a:off x="3197673" y="736962"/>
        <a:ext cx="1227491" cy="1227491"/>
      </dsp:txXfrm>
    </dsp:sp>
    <dsp:sp modelId="{8E2C7388-CEB9-C54F-9206-A5F6FBCF8827}">
      <dsp:nvSpPr>
        <dsp:cNvPr id="0" name=""/>
        <dsp:cNvSpPr/>
      </dsp:nvSpPr>
      <dsp:spPr>
        <a:xfrm rot="10800000">
          <a:off x="3197673" y="2044634"/>
          <a:ext cx="1735935" cy="1735935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ETL Script</a:t>
          </a:r>
        </a:p>
      </dsp:txBody>
      <dsp:txXfrm rot="10800000">
        <a:off x="3197673" y="2044634"/>
        <a:ext cx="1227491" cy="1227491"/>
      </dsp:txXfrm>
    </dsp:sp>
    <dsp:sp modelId="{63B3E563-DAB7-0444-B693-C43E8EB8FDE1}">
      <dsp:nvSpPr>
        <dsp:cNvPr id="0" name=""/>
        <dsp:cNvSpPr/>
      </dsp:nvSpPr>
      <dsp:spPr>
        <a:xfrm rot="16200000">
          <a:off x="1381557" y="2044634"/>
          <a:ext cx="1735935" cy="1735935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Helvetica Neue Light" panose="02000403000000020004" pitchFamily="2" charset="0"/>
              <a:ea typeface="Helvetica Neue Light" panose="02000403000000020004" pitchFamily="2" charset="0"/>
            </a:rPr>
            <a:t>Documentation</a:t>
          </a:r>
        </a:p>
      </dsp:txBody>
      <dsp:txXfrm rot="5400000">
        <a:off x="1890001" y="2044634"/>
        <a:ext cx="1227491" cy="1227491"/>
      </dsp:txXfrm>
    </dsp:sp>
    <dsp:sp modelId="{1A49E187-3472-2647-9AFB-2AA32BE61A42}">
      <dsp:nvSpPr>
        <dsp:cNvPr id="0" name=""/>
        <dsp:cNvSpPr/>
      </dsp:nvSpPr>
      <dsp:spPr>
        <a:xfrm>
          <a:off x="2857903" y="1643726"/>
          <a:ext cx="599358" cy="521181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23783-AB51-B549-B808-380868106F1C}">
      <dsp:nvSpPr>
        <dsp:cNvPr id="0" name=""/>
        <dsp:cNvSpPr/>
      </dsp:nvSpPr>
      <dsp:spPr>
        <a:xfrm rot="10800000">
          <a:off x="2857903" y="1844180"/>
          <a:ext cx="599358" cy="521181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6FC5-CC62-6E43-BCD5-68C95A009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57AB4-BB6A-AB4B-BF71-A4A0465EB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F9E86-52EB-EC46-88BA-D597CDAC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6E531-ED5D-3143-946B-FF5B266F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12872-5096-554A-B6D6-56D696D0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7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4A27F-9F4A-4A45-B792-DB6BB47F8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3F1E0-1F42-674D-B038-F30A7EF23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C7D59-F19A-2342-8323-780C3DEFC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16A5E-F7B6-694E-9746-89FBC7A9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9E71-FC8D-8842-B36A-FFF50196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0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15EDBA-7823-D740-A1FA-A3DB670AFA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53452-E235-5B4A-9E17-217485C52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DEDD8-D5B6-5F4E-A693-DC3EAED3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9EC71-AE11-F74B-B46C-031524F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2A2F1-8CF9-5149-80EC-C5E0521B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3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8C64-7D0F-5044-84A8-A244C25A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29C1-51CF-1243-85C2-BA7D4B58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2A0F-B8FC-6A45-A9A5-C45D0F087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B9613-E43C-0149-8885-5614C7BE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88145-261B-F144-AFF3-51676527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26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6115E-91A5-7C4A-8F16-E725B2D9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A3858-B6C4-F24B-9C66-D160637F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F7762-DC59-AE41-95EB-B4AFADAB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4C91E-3C27-4D4C-9B4A-33A76E363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0C9D7-122A-E74E-8F5D-FE1CD7AB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8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36B3-32A0-004A-AAED-F9A3B5B4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7622-C10D-CC45-87B8-A64807AA9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BED83-E2DE-F34D-8A29-2247BF88F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2C875-748C-944A-9C8A-4B07EAA7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EBF1C-E897-544C-BEE3-3A68F843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D9CBA-F2EB-334C-9936-CE08F56A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9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6E20-C5BA-6541-A619-074749BE7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5ED23-44AC-DB41-9EFA-D6AA4ACAA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8F1EA-18C9-A543-A2CD-A8F23B664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45635-5B9D-A242-9E4C-D2B210526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7003C-505F-8348-8EC8-17BFA3202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EE62C-095A-3147-9D04-85B3457F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B61AD-B79B-B043-8140-4570EBE5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EAF54-8109-C54F-8EFE-C5BFED78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2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C2EE-F32B-6B4F-AF51-F3CB6E86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B956A-3415-E24B-8EFC-52B7B5DB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02B0D-4AD4-004D-BDC9-030EB0C6A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DE222-4080-7D47-9B24-43BA1F62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1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2AD73-CABE-154E-B372-7BB0E204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90974-7171-4F4E-B177-BD879C58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B1F1E-4B31-FA4C-AB52-BDFAA102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361A-1120-D047-A5B8-0F276B10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678A-F143-A348-920C-48E71D4FF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AF28D-29B5-5041-817A-2C147AD9B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9E19E-C5BD-6744-92A3-9F9344A4A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843C3-D020-3443-A6BB-DA05D6DD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9A516-5B36-804A-91E7-3CAE8A72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9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F091-C24E-6D47-A07C-13B3534CD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3206B1-13E8-6141-969F-1E78C3269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1CA0D-F720-D142-810D-99ACA17BB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57F35-DB34-3842-9189-03782B35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8B0F1-7DE1-CF44-ADBF-19E98A26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7997C-258B-0746-9699-DC3086CF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9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1E146-6B26-AE4F-AA8A-CEBBBA78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85372-8EFF-D446-A5E5-6F385B91B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E9F85-C924-4342-BFA8-EA6A6FDEA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6218D-0921-1F40-9FBA-56F40781AC65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36103-3854-2344-A774-BAF3EA8DF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63C40-F0B9-2942-A831-6B8D9212D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A0C8E-B26B-454A-9026-B64F36798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2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swathi.badicole@sjsu.edu" TargetMode="External"/><Relationship Id="rId2" Type="http://schemas.openxmlformats.org/officeDocument/2006/relationships/hyperlink" Target="https://www.researchgate.net/publication/264555968_Big_Data_Analytics_A_Literature_Review_Paper?_sg=QdVKPLFc0L3Slw2bLshmh7KpuzjnnA7q7NuqHvzW4P3JkxiGs020OZZvvQwEVAUI8gNb56s5gyPxnI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dpi.com/2199-8531/6/3/8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sv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sv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7.sv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2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15.sv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1179576" y="822960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Analyze Movie Big Data Set for Crowdfunding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554B5-3326-E146-A909-14FC4B75C7A7}"/>
              </a:ext>
            </a:extLst>
          </p:cNvPr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Presented By DATA WARRIORS: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Aishwarya Iyengar 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Smita Kulkarni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Swathi Badicole</a:t>
            </a:r>
          </a:p>
        </p:txBody>
      </p:sp>
      <p:pic>
        <p:nvPicPr>
          <p:cNvPr id="11" name="Picture 10" descr="Graph">
            <a:extLst>
              <a:ext uri="{FF2B5EF4-FFF2-40B4-BE49-F238E27FC236}">
                <a16:creationId xmlns:a16="http://schemas.microsoft.com/office/drawing/2014/main" id="{BCED75A9-FF3D-D74F-86DD-4168C9029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37" t="5211" r="3680" b="-1"/>
          <a:stretch/>
        </p:blipFill>
        <p:spPr>
          <a:xfrm>
            <a:off x="6873400" y="2837712"/>
            <a:ext cx="4066649" cy="3217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31A0D-C8A1-4A42-AAA5-889B1D599BA5}"/>
              </a:ext>
            </a:extLst>
          </p:cNvPr>
          <p:cNvSpPr txBox="1"/>
          <p:nvPr/>
        </p:nvSpPr>
        <p:spPr>
          <a:xfrm>
            <a:off x="804672" y="6318023"/>
            <a:ext cx="466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GitHub Link: https://github.com/Smitashri/DataWarriors</a:t>
            </a:r>
          </a:p>
        </p:txBody>
      </p:sp>
    </p:spTree>
    <p:extLst>
      <p:ext uri="{BB962C8B-B14F-4D97-AF65-F5344CB8AC3E}">
        <p14:creationId xmlns:p14="http://schemas.microsoft.com/office/powerpoint/2010/main" val="3355117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Script used to create tables on Redshift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C3DD4-ECC4-C24F-B02B-9F0E68B96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44" y="1485024"/>
            <a:ext cx="6602711" cy="53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9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ETL Example</a:t>
            </a:r>
          </a:p>
        </p:txBody>
      </p:sp>
      <p:pic>
        <p:nvPicPr>
          <p:cNvPr id="22" name="Picture 21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4227CA13-CFC5-D344-B920-E0C9784D40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658" y="2113597"/>
            <a:ext cx="5656942" cy="40114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83923B-56C5-344F-84A1-07F77288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28" y="1999565"/>
            <a:ext cx="5370286" cy="401143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6D9864-6D15-4F47-9E41-8A9ED1A20CF8}"/>
              </a:ext>
            </a:extLst>
          </p:cNvPr>
          <p:cNvCxnSpPr/>
          <p:nvPr/>
        </p:nvCxnSpPr>
        <p:spPr>
          <a:xfrm>
            <a:off x="6400799" y="1384664"/>
            <a:ext cx="0" cy="5473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04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80829" y="3105830"/>
            <a:ext cx="2243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</a:t>
            </a:r>
          </a:p>
        </p:txBody>
      </p:sp>
      <p:pic>
        <p:nvPicPr>
          <p:cNvPr id="4" name="Graphic 3" descr="Theatre with solid fill">
            <a:extLst>
              <a:ext uri="{FF2B5EF4-FFF2-40B4-BE49-F238E27FC236}">
                <a16:creationId xmlns:a16="http://schemas.microsoft.com/office/drawing/2014/main" id="{31942D86-59AC-E745-9AB9-87B40AD8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467293"/>
            <a:ext cx="2243959" cy="192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Crawlers and Job Details for ETL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CAF0DFF-5350-3643-BD71-B3E472503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83970"/>
              </p:ext>
            </p:extLst>
          </p:nvPr>
        </p:nvGraphicFramePr>
        <p:xfrm>
          <a:off x="410044" y="2320280"/>
          <a:ext cx="5334454" cy="2771795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667227">
                  <a:extLst>
                    <a:ext uri="{9D8B030D-6E8A-4147-A177-3AD203B41FA5}">
                      <a16:colId xmlns:a16="http://schemas.microsoft.com/office/drawing/2014/main" val="328941385"/>
                    </a:ext>
                  </a:extLst>
                </a:gridCol>
                <a:gridCol w="2667227">
                  <a:extLst>
                    <a:ext uri="{9D8B030D-6E8A-4147-A177-3AD203B41FA5}">
                      <a16:colId xmlns:a16="http://schemas.microsoft.com/office/drawing/2014/main" val="3418851612"/>
                    </a:ext>
                  </a:extLst>
                </a:gridCol>
              </a:tblGrid>
              <a:tr h="5543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Glue Crawler for S3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name.tsv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project-glue-crawler1-s3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1418297"/>
                  </a:ext>
                </a:extLst>
              </a:tr>
              <a:tr h="5543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Glue Crawler for S3 movie_cleaned_data.tsv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project-glue-crawler2-s3-movie-cleaned-data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286371"/>
                  </a:ext>
                </a:extLst>
              </a:tr>
              <a:tr h="5543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Glue Crawler for S3 titleprincipal.tsv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project-glue-crawler3-s3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3354618"/>
                  </a:ext>
                </a:extLst>
              </a:tr>
              <a:tr h="5543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Glue Crawler for movie_industry_cleaned.tsv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project-glue-crawler4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0697279"/>
                  </a:ext>
                </a:extLst>
              </a:tr>
              <a:tr h="5543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16191F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Glue Crawler for Redshift</a:t>
                      </a:r>
                      <a:endParaRPr lang="en-US" sz="1200" b="0" dirty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16191F"/>
                          </a:solidFill>
                          <a:effectLst/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project-glue-crawler2-redshift</a:t>
                      </a:r>
                      <a:endParaRPr lang="en-US" sz="1200" b="0" dirty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636223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AD9FB8-224B-444B-9553-FD88B510F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938599"/>
              </p:ext>
            </p:extLst>
          </p:nvPr>
        </p:nvGraphicFramePr>
        <p:xfrm>
          <a:off x="6091448" y="2320280"/>
          <a:ext cx="5690508" cy="3326154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845254">
                  <a:extLst>
                    <a:ext uri="{9D8B030D-6E8A-4147-A177-3AD203B41FA5}">
                      <a16:colId xmlns:a16="http://schemas.microsoft.com/office/drawing/2014/main" val="1656970800"/>
                    </a:ext>
                  </a:extLst>
                </a:gridCol>
                <a:gridCol w="2845254">
                  <a:extLst>
                    <a:ext uri="{9D8B030D-6E8A-4147-A177-3AD203B41FA5}">
                      <a16:colId xmlns:a16="http://schemas.microsoft.com/office/drawing/2014/main" val="2696784812"/>
                    </a:ext>
                  </a:extLst>
                </a:gridCol>
              </a:tblGrid>
              <a:tr h="3695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Glue Job Name for fact_movie</a:t>
                      </a:r>
                      <a:endParaRPr lang="en-US" sz="1200" b="0" dirty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project-s3-to-redshift-fact-movie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5261021"/>
                  </a:ext>
                </a:extLst>
              </a:tr>
              <a:tr h="3695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Glue Job Name for dimension_movie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project-s3-to-redshift-dimension-movie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5435612"/>
                  </a:ext>
                </a:extLst>
              </a:tr>
              <a:tr h="3695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Glue Job Name for dimension_castcrew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project-s3-to-redshift-dimension-castcrew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2991395"/>
                  </a:ext>
                </a:extLst>
              </a:tr>
              <a:tr h="7391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Glue Job Name for dimension_movie – Alternative Source from Movie Industry 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project-s3-to-redshift-movie-industry-dimension-movie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1479473"/>
                  </a:ext>
                </a:extLst>
              </a:tr>
              <a:tr h="7391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Glue Job Name for dimension_castcrew – Alternative Source from Movie Industry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project-s3-to-redshift-movie-industry-dimension-castcrew-directors</a:t>
                      </a:r>
                      <a:endParaRPr lang="en-US" sz="1200" b="0" dirty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8271120"/>
                  </a:ext>
                </a:extLst>
              </a:tr>
              <a:tr h="7391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Glue Job Name for fact_movie – Alternative Source from Movie Industry</a:t>
                      </a:r>
                      <a:endParaRPr lang="en-US" sz="1200" b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project-s3-to-redshift-movie-industry-fact-movie</a:t>
                      </a:r>
                      <a:endParaRPr lang="en-US" sz="1200" b="0" dirty="0">
                        <a:effectLst/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2552950"/>
                  </a:ext>
                </a:extLst>
              </a:tr>
            </a:tbl>
          </a:graphicData>
        </a:graphic>
      </p:graphicFrame>
      <p:pic>
        <p:nvPicPr>
          <p:cNvPr id="7" name="Graphic 6" descr="Spider with solid fill">
            <a:extLst>
              <a:ext uri="{FF2B5EF4-FFF2-40B4-BE49-F238E27FC236}">
                <a16:creationId xmlns:a16="http://schemas.microsoft.com/office/drawing/2014/main" id="{935FAD9F-ABDB-0648-96AD-4ACA07705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4170" y="1585958"/>
            <a:ext cx="689429" cy="689429"/>
          </a:xfrm>
          <a:prstGeom prst="rect">
            <a:avLst/>
          </a:prstGeom>
        </p:spPr>
      </p:pic>
      <p:pic>
        <p:nvPicPr>
          <p:cNvPr id="9" name="Graphic 8" descr="Playbook with solid fill">
            <a:extLst>
              <a:ext uri="{FF2B5EF4-FFF2-40B4-BE49-F238E27FC236}">
                <a16:creationId xmlns:a16="http://schemas.microsoft.com/office/drawing/2014/main" id="{A73488C9-DF58-144A-A85A-DE1212091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7666" y="1507268"/>
            <a:ext cx="846808" cy="84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2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3" y="100360"/>
            <a:ext cx="11520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RedShift Details : Tables created using Script &amp; Data populated using ETL Jobs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3DA16-BD62-B54B-86C4-34E234A5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93" y="1485025"/>
            <a:ext cx="4639586" cy="4869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44E82-F493-A04D-B931-CB3304A5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43" y="1988638"/>
            <a:ext cx="6299200" cy="43659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57E78B-6714-914D-BDB5-76C95477CC03}"/>
              </a:ext>
            </a:extLst>
          </p:cNvPr>
          <p:cNvCxnSpPr/>
          <p:nvPr/>
        </p:nvCxnSpPr>
        <p:spPr>
          <a:xfrm>
            <a:off x="5442857" y="1384664"/>
            <a:ext cx="0" cy="5473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847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Analytics &amp; Results – DashBoard#1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6CECA6-DF78-1F4C-8D24-64E7ADC3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414" y="1735991"/>
            <a:ext cx="5017477" cy="454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55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Analytics &amp; Results - DashBoard#2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CCD69-87E0-4E4E-8D32-8CEB38ED3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16" y="1830753"/>
            <a:ext cx="5334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3" y="100360"/>
            <a:ext cx="1152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 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45664-9773-6D4B-B7A1-4976FBDF9EC2}"/>
              </a:ext>
            </a:extLst>
          </p:cNvPr>
          <p:cNvSpPr txBox="1"/>
          <p:nvPr/>
        </p:nvSpPr>
        <p:spPr>
          <a:xfrm>
            <a:off x="840188" y="1929571"/>
            <a:ext cx="105116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 Management: AWS Accounts, Groups, and Roles.</a:t>
            </a:r>
            <a:endParaRPr lang="en-US" sz="1600" spc="3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Amazon Virtual Private Cloud (VPC) provides a private area that's isolated from other users. It also has layer 3 isolation from the internet.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spc="3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spc="3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Future Scope: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protect our data as it moves, making sure it's encrypted using SSL/TLS or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IPSec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ESP.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spc="30" dirty="0">
              <a:latin typeface="Helvetica Neue Light" panose="02000403000000020004" pitchFamily="2" charset="0"/>
              <a:ea typeface="Helvetica Neue Light" panose="02000403000000020004" pitchFamily="2" charset="0"/>
              <a:cs typeface="Microsoft GothicNeo" panose="020B0500000101010101" pitchFamily="34" charset="-127"/>
            </a:endParaRPr>
          </a:p>
        </p:txBody>
      </p:sp>
      <p:pic>
        <p:nvPicPr>
          <p:cNvPr id="4" name="Graphic 3" descr="Key with solid fill">
            <a:extLst>
              <a:ext uri="{FF2B5EF4-FFF2-40B4-BE49-F238E27FC236}">
                <a16:creationId xmlns:a16="http://schemas.microsoft.com/office/drawing/2014/main" id="{5F09C7E8-3D01-B84E-8076-7238B31F6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0455" y="340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46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C07EE-8628-5749-8C8A-827D7FF6DE0B}"/>
              </a:ext>
            </a:extLst>
          </p:cNvPr>
          <p:cNvSpPr txBox="1"/>
          <p:nvPr/>
        </p:nvSpPr>
        <p:spPr>
          <a:xfrm>
            <a:off x="740229" y="2017486"/>
            <a:ext cx="70482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Validate if fact_movie table on Redshift is populated correctly </a:t>
            </a:r>
          </a:p>
          <a:p>
            <a:r>
              <a:rPr lang="en-US" dirty="0"/>
              <a:t>2. Validate if dimension_movie table on Redshift is populated correctly</a:t>
            </a:r>
          </a:p>
          <a:p>
            <a:r>
              <a:rPr lang="en-US" dirty="0"/>
              <a:t>3. Validate if dimension_castcrew table on Redshift is populated correctly</a:t>
            </a:r>
          </a:p>
          <a:p>
            <a:r>
              <a:rPr lang="en-US" dirty="0"/>
              <a:t>4. Validate if Glue crawlers can read the data from S3 Files correctly</a:t>
            </a:r>
          </a:p>
          <a:p>
            <a:r>
              <a:rPr lang="en-US" dirty="0"/>
              <a:t>5. Validate if the ETL process is executed correctly across each step</a:t>
            </a:r>
          </a:p>
        </p:txBody>
      </p:sp>
      <p:pic>
        <p:nvPicPr>
          <p:cNvPr id="8" name="Graphic 7" descr="Checklist with solid fill">
            <a:extLst>
              <a:ext uri="{FF2B5EF4-FFF2-40B4-BE49-F238E27FC236}">
                <a16:creationId xmlns:a16="http://schemas.microsoft.com/office/drawing/2014/main" id="{14B72696-A716-F647-9D46-C6AE3126B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2400" y="1832678"/>
            <a:ext cx="1734457" cy="18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6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Milestone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BB8FCF-2B41-B04E-9CEA-E22E6CE13499}"/>
              </a:ext>
            </a:extLst>
          </p:cNvPr>
          <p:cNvGrpSpPr/>
          <p:nvPr/>
        </p:nvGrpSpPr>
        <p:grpSpPr>
          <a:xfrm>
            <a:off x="410044" y="2337501"/>
            <a:ext cx="1419232" cy="1091499"/>
            <a:chOff x="410044" y="2337501"/>
            <a:chExt cx="1419232" cy="109149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C11B5EE-DB09-0344-BBA1-430BC526F031}"/>
                </a:ext>
              </a:extLst>
            </p:cNvPr>
            <p:cNvSpPr/>
            <p:nvPr/>
          </p:nvSpPr>
          <p:spPr>
            <a:xfrm>
              <a:off x="410044" y="2337501"/>
              <a:ext cx="1419232" cy="10572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D48DDB-0218-D449-9C40-51BBE4F28E90}"/>
                </a:ext>
              </a:extLst>
            </p:cNvPr>
            <p:cNvSpPr txBox="1"/>
            <p:nvPr/>
          </p:nvSpPr>
          <p:spPr>
            <a:xfrm>
              <a:off x="542178" y="2351782"/>
              <a:ext cx="118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0C17C8-3776-B847-8938-0C53F1B3620C}"/>
                </a:ext>
              </a:extLst>
            </p:cNvPr>
            <p:cNvSpPr txBox="1"/>
            <p:nvPr/>
          </p:nvSpPr>
          <p:spPr>
            <a:xfrm>
              <a:off x="543337" y="3059668"/>
              <a:ext cx="119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February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2206F3D-731B-1448-924A-046A5CE16B6B}"/>
                </a:ext>
              </a:extLst>
            </p:cNvPr>
            <p:cNvCxnSpPr>
              <a:cxnSpLocks/>
            </p:cNvCxnSpPr>
            <p:nvPr/>
          </p:nvCxnSpPr>
          <p:spPr>
            <a:xfrm>
              <a:off x="410044" y="3066169"/>
              <a:ext cx="1419232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4EF068-A87D-8442-B27B-671870BCF5A4}"/>
              </a:ext>
            </a:extLst>
          </p:cNvPr>
          <p:cNvGrpSpPr/>
          <p:nvPr/>
        </p:nvGrpSpPr>
        <p:grpSpPr>
          <a:xfrm>
            <a:off x="2831774" y="2337501"/>
            <a:ext cx="1419232" cy="1091499"/>
            <a:chOff x="1042988" y="4314825"/>
            <a:chExt cx="1419232" cy="109149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B1EBDAF-D9EB-7147-A9CC-709F0D519814}"/>
                </a:ext>
              </a:extLst>
            </p:cNvPr>
            <p:cNvSpPr/>
            <p:nvPr/>
          </p:nvSpPr>
          <p:spPr>
            <a:xfrm>
              <a:off x="1042988" y="4314825"/>
              <a:ext cx="1419232" cy="10572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A68023-BBC0-1A4F-BD79-26C5412896DE}"/>
                </a:ext>
              </a:extLst>
            </p:cNvPr>
            <p:cNvSpPr txBox="1"/>
            <p:nvPr/>
          </p:nvSpPr>
          <p:spPr>
            <a:xfrm>
              <a:off x="1162059" y="4329106"/>
              <a:ext cx="118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923B55-0CC8-6545-829F-30C95702D000}"/>
                </a:ext>
              </a:extLst>
            </p:cNvPr>
            <p:cNvSpPr txBox="1"/>
            <p:nvPr/>
          </p:nvSpPr>
          <p:spPr>
            <a:xfrm>
              <a:off x="1150155" y="5036992"/>
              <a:ext cx="119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February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05B34D2-3B54-844D-9E0E-C836B2F53D0A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8" y="5043493"/>
              <a:ext cx="1419232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BA5650-092C-FA46-BBDA-0715387D194D}"/>
              </a:ext>
            </a:extLst>
          </p:cNvPr>
          <p:cNvGrpSpPr/>
          <p:nvPr/>
        </p:nvGrpSpPr>
        <p:grpSpPr>
          <a:xfrm>
            <a:off x="5253504" y="2337501"/>
            <a:ext cx="1419232" cy="1091499"/>
            <a:chOff x="1042988" y="4314825"/>
            <a:chExt cx="1419232" cy="109149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0B1C198-14E6-AB4A-9909-C4C9B29BBBCC}"/>
                </a:ext>
              </a:extLst>
            </p:cNvPr>
            <p:cNvSpPr/>
            <p:nvPr/>
          </p:nvSpPr>
          <p:spPr>
            <a:xfrm>
              <a:off x="1042988" y="4314825"/>
              <a:ext cx="1419232" cy="10572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81E21C-3C41-C34D-9D08-08529DC3C912}"/>
                </a:ext>
              </a:extLst>
            </p:cNvPr>
            <p:cNvSpPr txBox="1"/>
            <p:nvPr/>
          </p:nvSpPr>
          <p:spPr>
            <a:xfrm>
              <a:off x="1162059" y="4329106"/>
              <a:ext cx="118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74F107-2FCC-F14C-8812-259FB408F717}"/>
                </a:ext>
              </a:extLst>
            </p:cNvPr>
            <p:cNvSpPr txBox="1"/>
            <p:nvPr/>
          </p:nvSpPr>
          <p:spPr>
            <a:xfrm>
              <a:off x="1150155" y="5036992"/>
              <a:ext cx="119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March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EFBF95D-BF7D-7E4B-8D00-E0DD5B8678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8" y="5043493"/>
              <a:ext cx="1419232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A78F39-A2C3-264A-82E6-0EB5EBF3EEF1}"/>
              </a:ext>
            </a:extLst>
          </p:cNvPr>
          <p:cNvGrpSpPr/>
          <p:nvPr/>
        </p:nvGrpSpPr>
        <p:grpSpPr>
          <a:xfrm>
            <a:off x="7675234" y="2337501"/>
            <a:ext cx="1419232" cy="1091499"/>
            <a:chOff x="1042988" y="4314825"/>
            <a:chExt cx="1419232" cy="109149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12EDA4E-01E2-F443-9611-4FA81BD83793}"/>
                </a:ext>
              </a:extLst>
            </p:cNvPr>
            <p:cNvSpPr/>
            <p:nvPr/>
          </p:nvSpPr>
          <p:spPr>
            <a:xfrm>
              <a:off x="1042988" y="4314825"/>
              <a:ext cx="1419232" cy="10572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39DF67-05D6-AF42-88E7-B00A9959E3FD}"/>
                </a:ext>
              </a:extLst>
            </p:cNvPr>
            <p:cNvSpPr txBox="1"/>
            <p:nvPr/>
          </p:nvSpPr>
          <p:spPr>
            <a:xfrm>
              <a:off x="1162059" y="4329106"/>
              <a:ext cx="118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BD57EC3-3BFD-D74D-9DDD-9624AF12E077}"/>
                </a:ext>
              </a:extLst>
            </p:cNvPr>
            <p:cNvSpPr txBox="1"/>
            <p:nvPr/>
          </p:nvSpPr>
          <p:spPr>
            <a:xfrm>
              <a:off x="1150155" y="5036992"/>
              <a:ext cx="119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April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7317E8-73C6-D64A-8374-EB8EDBE17ED3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8" y="5043493"/>
              <a:ext cx="1419232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527F9F-FCFA-1A48-9713-3772BA9DFFFA}"/>
              </a:ext>
            </a:extLst>
          </p:cNvPr>
          <p:cNvGrpSpPr/>
          <p:nvPr/>
        </p:nvGrpSpPr>
        <p:grpSpPr>
          <a:xfrm>
            <a:off x="10096962" y="2337501"/>
            <a:ext cx="1419232" cy="1091499"/>
            <a:chOff x="1042988" y="4314825"/>
            <a:chExt cx="1419232" cy="109149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2B1E59A-E129-314F-A2E1-86C9C6C1B9F4}"/>
                </a:ext>
              </a:extLst>
            </p:cNvPr>
            <p:cNvSpPr/>
            <p:nvPr/>
          </p:nvSpPr>
          <p:spPr>
            <a:xfrm>
              <a:off x="1042988" y="4314825"/>
              <a:ext cx="1419232" cy="10572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FCEADC-41C5-E54B-BA84-7CDBD55170B1}"/>
                </a:ext>
              </a:extLst>
            </p:cNvPr>
            <p:cNvSpPr txBox="1"/>
            <p:nvPr/>
          </p:nvSpPr>
          <p:spPr>
            <a:xfrm>
              <a:off x="1162059" y="4329106"/>
              <a:ext cx="11810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11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302743-89BF-E04D-AA6E-0C77E957E526}"/>
                </a:ext>
              </a:extLst>
            </p:cNvPr>
            <p:cNvSpPr txBox="1"/>
            <p:nvPr/>
          </p:nvSpPr>
          <p:spPr>
            <a:xfrm>
              <a:off x="1150155" y="5036992"/>
              <a:ext cx="119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May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4A727EC-F075-2D48-9EBB-569E8BDBB97F}"/>
                </a:ext>
              </a:extLst>
            </p:cNvPr>
            <p:cNvCxnSpPr>
              <a:cxnSpLocks/>
            </p:cNvCxnSpPr>
            <p:nvPr/>
          </p:nvCxnSpPr>
          <p:spPr>
            <a:xfrm>
              <a:off x="1042988" y="5043493"/>
              <a:ext cx="1419232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04F5F3A-A90A-C643-A8EE-7AB371F27661}"/>
              </a:ext>
            </a:extLst>
          </p:cNvPr>
          <p:cNvSpPr txBox="1"/>
          <p:nvPr/>
        </p:nvSpPr>
        <p:spPr>
          <a:xfrm>
            <a:off x="2831774" y="4256556"/>
            <a:ext cx="154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Upload a sample dataset to S3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F9319-66CC-4040-86DD-5F8DCF302332}"/>
              </a:ext>
            </a:extLst>
          </p:cNvPr>
          <p:cNvSpPr txBox="1"/>
          <p:nvPr/>
        </p:nvSpPr>
        <p:spPr>
          <a:xfrm>
            <a:off x="5360671" y="4252152"/>
            <a:ext cx="1312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Compute and Analyze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A984D4-8DE8-C547-973A-10D4225775B6}"/>
              </a:ext>
            </a:extLst>
          </p:cNvPr>
          <p:cNvSpPr txBox="1"/>
          <p:nvPr/>
        </p:nvSpPr>
        <p:spPr>
          <a:xfrm>
            <a:off x="7487936" y="4252152"/>
            <a:ext cx="2249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Analyze Big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Project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Documentation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6D803-6A98-5241-A496-E72209BF5C06}"/>
              </a:ext>
            </a:extLst>
          </p:cNvPr>
          <p:cNvSpPr txBox="1"/>
          <p:nvPr/>
        </p:nvSpPr>
        <p:spPr>
          <a:xfrm>
            <a:off x="10293212" y="4252152"/>
            <a:ext cx="1302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Final Project Presentation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802C6A-E29C-7C4F-BC35-C56EDBDE3202}"/>
              </a:ext>
            </a:extLst>
          </p:cNvPr>
          <p:cNvSpPr txBox="1"/>
          <p:nvPr/>
        </p:nvSpPr>
        <p:spPr>
          <a:xfrm>
            <a:off x="410044" y="4364278"/>
            <a:ext cx="187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rPr>
              <a:t>Project Proposal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759B99-067E-214B-9670-1B6B60215C0E}"/>
              </a:ext>
            </a:extLst>
          </p:cNvPr>
          <p:cNvCxnSpPr>
            <a:cxnSpLocks/>
          </p:cNvCxnSpPr>
          <p:nvPr/>
        </p:nvCxnSpPr>
        <p:spPr>
          <a:xfrm>
            <a:off x="1139834" y="3415937"/>
            <a:ext cx="0" cy="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2CB4DED-1AD6-FA4F-9138-567BCBEB27F3}"/>
              </a:ext>
            </a:extLst>
          </p:cNvPr>
          <p:cNvCxnSpPr/>
          <p:nvPr/>
        </p:nvCxnSpPr>
        <p:spPr>
          <a:xfrm>
            <a:off x="3535438" y="3411873"/>
            <a:ext cx="0" cy="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2966FA-EDC3-CA4E-9EA9-1120A864D9B7}"/>
              </a:ext>
            </a:extLst>
          </p:cNvPr>
          <p:cNvCxnSpPr/>
          <p:nvPr/>
        </p:nvCxnSpPr>
        <p:spPr>
          <a:xfrm>
            <a:off x="5957168" y="3402874"/>
            <a:ext cx="0" cy="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7BB874-D4E7-4148-96C3-C42C117E747E}"/>
              </a:ext>
            </a:extLst>
          </p:cNvPr>
          <p:cNvCxnSpPr/>
          <p:nvPr/>
        </p:nvCxnSpPr>
        <p:spPr>
          <a:xfrm>
            <a:off x="8378898" y="3394776"/>
            <a:ext cx="0" cy="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6BC5BB-172C-3A40-900F-FD1357F7EDD7}"/>
              </a:ext>
            </a:extLst>
          </p:cNvPr>
          <p:cNvCxnSpPr/>
          <p:nvPr/>
        </p:nvCxnSpPr>
        <p:spPr>
          <a:xfrm>
            <a:off x="10800626" y="3394775"/>
            <a:ext cx="0" cy="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88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Problem Statement &amp; Goal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CCE85A-ED41-DA4F-85DA-5D8E8F942682}"/>
              </a:ext>
            </a:extLst>
          </p:cNvPr>
          <p:cNvGrpSpPr/>
          <p:nvPr/>
        </p:nvGrpSpPr>
        <p:grpSpPr>
          <a:xfrm>
            <a:off x="493920" y="1714116"/>
            <a:ext cx="5258698" cy="4264939"/>
            <a:chOff x="493920" y="1714676"/>
            <a:chExt cx="3239293" cy="4264379"/>
          </a:xfrm>
        </p:grpSpPr>
        <p:sp>
          <p:nvSpPr>
            <p:cNvPr id="39" name="Round Same Side Corner Rectangle 38">
              <a:extLst>
                <a:ext uri="{FF2B5EF4-FFF2-40B4-BE49-F238E27FC236}">
                  <a16:creationId xmlns:a16="http://schemas.microsoft.com/office/drawing/2014/main" id="{AF143EFA-2D04-5447-A27D-F9CA1CC62A02}"/>
                </a:ext>
              </a:extLst>
            </p:cNvPr>
            <p:cNvSpPr/>
            <p:nvPr/>
          </p:nvSpPr>
          <p:spPr>
            <a:xfrm rot="10800000">
              <a:off x="493920" y="2566734"/>
              <a:ext cx="3239293" cy="3412321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369843-7174-6348-A86E-A7EBE9F6BF22}"/>
                </a:ext>
              </a:extLst>
            </p:cNvPr>
            <p:cNvSpPr/>
            <p:nvPr/>
          </p:nvSpPr>
          <p:spPr>
            <a:xfrm>
              <a:off x="493920" y="1714676"/>
              <a:ext cx="3239293" cy="81073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9C814-ED08-BA4B-A25E-7468953DAA4D}"/>
                </a:ext>
              </a:extLst>
            </p:cNvPr>
            <p:cNvSpPr txBox="1"/>
            <p:nvPr/>
          </p:nvSpPr>
          <p:spPr>
            <a:xfrm>
              <a:off x="836315" y="2762351"/>
              <a:ext cx="27818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Crowdfunding in simple words is asking a crowd for your movie funding. But, in order to fund any movie, a good data is critical</a:t>
              </a:r>
            </a:p>
            <a:p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There is no good project today supporting analysis on movie dataset from crowdfunding perspective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578E31-39DF-9A46-8E96-7F73A52FB34A}"/>
              </a:ext>
            </a:extLst>
          </p:cNvPr>
          <p:cNvGrpSpPr/>
          <p:nvPr/>
        </p:nvGrpSpPr>
        <p:grpSpPr>
          <a:xfrm>
            <a:off x="6308466" y="1714046"/>
            <a:ext cx="5389615" cy="4269539"/>
            <a:chOff x="493920" y="4033722"/>
            <a:chExt cx="3239293" cy="4269539"/>
          </a:xfrm>
        </p:grpSpPr>
        <p:sp>
          <p:nvSpPr>
            <p:cNvPr id="48" name="Round Same Side Corner Rectangle 47">
              <a:extLst>
                <a:ext uri="{FF2B5EF4-FFF2-40B4-BE49-F238E27FC236}">
                  <a16:creationId xmlns:a16="http://schemas.microsoft.com/office/drawing/2014/main" id="{EE095294-D927-6C4B-B074-95C72FE77CE9}"/>
                </a:ext>
              </a:extLst>
            </p:cNvPr>
            <p:cNvSpPr/>
            <p:nvPr/>
          </p:nvSpPr>
          <p:spPr>
            <a:xfrm rot="10800000">
              <a:off x="493920" y="4890939"/>
              <a:ext cx="3239292" cy="3412322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C1A4864-C8D0-344C-99F6-7EFF75F22AFE}"/>
                </a:ext>
              </a:extLst>
            </p:cNvPr>
            <p:cNvSpPr/>
            <p:nvPr/>
          </p:nvSpPr>
          <p:spPr>
            <a:xfrm>
              <a:off x="493920" y="4033722"/>
              <a:ext cx="3239293" cy="810836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40D398-3165-3E4C-BCB6-6EC26E6F8690}"/>
                </a:ext>
              </a:extLst>
            </p:cNvPr>
            <p:cNvSpPr txBox="1"/>
            <p:nvPr/>
          </p:nvSpPr>
          <p:spPr>
            <a:xfrm>
              <a:off x="502340" y="5009832"/>
              <a:ext cx="3115782" cy="2543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Major objective is to help with Crowdfunding decisions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Understand and learn handling big data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Understand and learn ETL process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Understand and learn data warehouse designing, usage etc. 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Understand how Business Analytics can be performed on data warehouse</a:t>
              </a:r>
            </a:p>
          </p:txBody>
        </p:sp>
      </p:grpSp>
      <p:pic>
        <p:nvPicPr>
          <p:cNvPr id="4" name="Graphic 3" descr="Brainstorm with solid fill">
            <a:extLst>
              <a:ext uri="{FF2B5EF4-FFF2-40B4-BE49-F238E27FC236}">
                <a16:creationId xmlns:a16="http://schemas.microsoft.com/office/drawing/2014/main" id="{702B5E46-2EA8-7D43-8260-6D6B0D3B1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6068" y="1714116"/>
            <a:ext cx="914400" cy="914400"/>
          </a:xfrm>
          <a:prstGeom prst="rect">
            <a:avLst/>
          </a:prstGeom>
        </p:spPr>
      </p:pic>
      <p:pic>
        <p:nvPicPr>
          <p:cNvPr id="7" name="Graphic 6" descr="Aspiration with solid fill">
            <a:extLst>
              <a:ext uri="{FF2B5EF4-FFF2-40B4-BE49-F238E27FC236}">
                <a16:creationId xmlns:a16="http://schemas.microsoft.com/office/drawing/2014/main" id="{9D153FBD-C071-754E-89F9-956841F7C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6072" y="17140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1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Conclusion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D10E8FA-EC36-304D-BD71-698BDF60CB5A}"/>
              </a:ext>
            </a:extLst>
          </p:cNvPr>
          <p:cNvGrpSpPr/>
          <p:nvPr/>
        </p:nvGrpSpPr>
        <p:grpSpPr>
          <a:xfrm>
            <a:off x="1388962" y="1485025"/>
            <a:ext cx="6736466" cy="4264939"/>
            <a:chOff x="493920" y="1714676"/>
            <a:chExt cx="3239293" cy="4264379"/>
          </a:xfrm>
        </p:grpSpPr>
        <p:sp>
          <p:nvSpPr>
            <p:cNvPr id="41" name="Round Same Side Corner Rectangle 40">
              <a:extLst>
                <a:ext uri="{FF2B5EF4-FFF2-40B4-BE49-F238E27FC236}">
                  <a16:creationId xmlns:a16="http://schemas.microsoft.com/office/drawing/2014/main" id="{8F059C8F-801E-2641-A0FF-476282DB3F85}"/>
                </a:ext>
              </a:extLst>
            </p:cNvPr>
            <p:cNvSpPr/>
            <p:nvPr/>
          </p:nvSpPr>
          <p:spPr>
            <a:xfrm rot="10800000">
              <a:off x="493920" y="2566734"/>
              <a:ext cx="3239293" cy="3412321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04B44F6-3C7A-134F-A145-4FF4110170AB}"/>
                </a:ext>
              </a:extLst>
            </p:cNvPr>
            <p:cNvSpPr/>
            <p:nvPr/>
          </p:nvSpPr>
          <p:spPr>
            <a:xfrm>
              <a:off x="493920" y="1714676"/>
              <a:ext cx="3239293" cy="810731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BAFA162-2C09-BE43-B5F6-2E8D727131BD}"/>
                </a:ext>
              </a:extLst>
            </p:cNvPr>
            <p:cNvSpPr txBox="1"/>
            <p:nvPr/>
          </p:nvSpPr>
          <p:spPr>
            <a:xfrm>
              <a:off x="836315" y="2762351"/>
              <a:ext cx="2781806" cy="1815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Interested in funding a movie? You are at the right place. Our project will felicitate all data you may need for the decision.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We have the data of movies starting from </a:t>
              </a:r>
              <a:r>
                <a:rPr lang="en-US" sz="1600" b="1" spc="30" dirty="0">
                  <a:highlight>
                    <a:srgbClr val="C0C0C0"/>
                  </a:highlight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1874-2021</a:t>
              </a: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 across various countries</a:t>
              </a:r>
            </a:p>
            <a:p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pic>
        <p:nvPicPr>
          <p:cNvPr id="4" name="Graphic 3" descr="3d Glasses with solid fill">
            <a:extLst>
              <a:ext uri="{FF2B5EF4-FFF2-40B4-BE49-F238E27FC236}">
                <a16:creationId xmlns:a16="http://schemas.microsoft.com/office/drawing/2014/main" id="{733DF8DD-D565-1247-AFC9-816C8E931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7526" y="-41334"/>
            <a:ext cx="914400" cy="914400"/>
          </a:xfrm>
          <a:prstGeom prst="rect">
            <a:avLst/>
          </a:prstGeom>
        </p:spPr>
      </p:pic>
      <p:pic>
        <p:nvPicPr>
          <p:cNvPr id="8" name="Graphic 7" descr="Theatre with solid fill">
            <a:extLst>
              <a:ext uri="{FF2B5EF4-FFF2-40B4-BE49-F238E27FC236}">
                <a16:creationId xmlns:a16="http://schemas.microsoft.com/office/drawing/2014/main" id="{BD4C89B9-80BD-D041-92A9-08E143E0D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52677" y="2337195"/>
            <a:ext cx="1710713" cy="1805152"/>
          </a:xfrm>
          <a:prstGeom prst="rect">
            <a:avLst/>
          </a:prstGeom>
        </p:spPr>
      </p:pic>
      <p:pic>
        <p:nvPicPr>
          <p:cNvPr id="48" name="Graphic 47" descr="Sunglasses face outline outline">
            <a:extLst>
              <a:ext uri="{FF2B5EF4-FFF2-40B4-BE49-F238E27FC236}">
                <a16:creationId xmlns:a16="http://schemas.microsoft.com/office/drawing/2014/main" id="{471F2CA1-FD0A-0341-BF33-1F2BA1D4C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5183" y="2532838"/>
            <a:ext cx="1710713" cy="15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1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A7097E23-14E3-FD4C-AF0A-155007AAAC30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214103" y="283241"/>
            <a:ext cx="2881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F09AE-AB3E-B640-9B18-9209C3005BFE}"/>
              </a:ext>
            </a:extLst>
          </p:cNvPr>
          <p:cNvSpPr txBox="1"/>
          <p:nvPr/>
        </p:nvSpPr>
        <p:spPr>
          <a:xfrm>
            <a:off x="613953" y="2233749"/>
            <a:ext cx="109597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are the references for the literature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https://www.researchgate.net/publication/264555968_Big_Data_Analytics_A_Literature_Review_Paper?_sg=QdVKPLFc0L3Slw2bLshmh7KpuzjnnA7q7NuqHvzW4P3JkxiGs020OZZvvQwEVAUI8gNb56s5gyPxnIk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(PDF) A comparative study of various ETL process and their testing techniques in data warehouse (ResearchGate. Net)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https://scholar.smu.edu/cgi/viewcontent.cgi?article=1080&amp;context=datasciencereview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https://www.mdpi.com/2199-8531/6/3/80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Image-based recommendations on styles and substitutes J. McAuley, C. Targett, J. Shi, A. van den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Hengel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SIGIR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2015</a:t>
            </a:r>
          </a:p>
          <a:p>
            <a:pPr lvl="0"/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Inferring networks of substitutable and complementary products J. McAuley, R. Pandey, J.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Leskovec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 Discovery and Data Mining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364876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A7097E23-14E3-FD4C-AF0A-155007AAAC30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470793" y="2721114"/>
            <a:ext cx="2881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110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 Source &amp; Audience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CBB664-2A30-3C4A-9820-7ABE9A942521}"/>
              </a:ext>
            </a:extLst>
          </p:cNvPr>
          <p:cNvGrpSpPr/>
          <p:nvPr/>
        </p:nvGrpSpPr>
        <p:grpSpPr>
          <a:xfrm>
            <a:off x="493920" y="1485025"/>
            <a:ext cx="3239293" cy="5118975"/>
            <a:chOff x="493920" y="1974352"/>
            <a:chExt cx="3239293" cy="4004703"/>
          </a:xfrm>
        </p:grpSpPr>
        <p:sp>
          <p:nvSpPr>
            <p:cNvPr id="39" name="Round Same Side Corner Rectangle 38">
              <a:extLst>
                <a:ext uri="{FF2B5EF4-FFF2-40B4-BE49-F238E27FC236}">
                  <a16:creationId xmlns:a16="http://schemas.microsoft.com/office/drawing/2014/main" id="{AF143EFA-2D04-5447-A27D-F9CA1CC62A02}"/>
                </a:ext>
              </a:extLst>
            </p:cNvPr>
            <p:cNvSpPr/>
            <p:nvPr/>
          </p:nvSpPr>
          <p:spPr>
            <a:xfrm rot="10800000">
              <a:off x="493920" y="2566734"/>
              <a:ext cx="3239293" cy="3412321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369843-7174-6348-A86E-A7EBE9F6BF22}"/>
                </a:ext>
              </a:extLst>
            </p:cNvPr>
            <p:cNvSpPr/>
            <p:nvPr/>
          </p:nvSpPr>
          <p:spPr>
            <a:xfrm>
              <a:off x="493920" y="1974352"/>
              <a:ext cx="3239293" cy="551055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C0C0C0"/>
                  </a:highlight>
                  <a:latin typeface="Helvetica Neue Light" panose="02000403000000020004" pitchFamily="2" charset="0"/>
                  <a:ea typeface="Helvetica Neue Light" panose="02000403000000020004" pitchFamily="2" charset="0"/>
                  <a:cs typeface="Microsoft GothicNeo" panose="020B0500000101010101" pitchFamily="34" charset="-127"/>
                </a:rPr>
                <a:t>Why this dataset?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F9C814-ED08-BA4B-A25E-7468953DAA4D}"/>
                </a:ext>
              </a:extLst>
            </p:cNvPr>
            <p:cNvSpPr txBox="1"/>
            <p:nvPr/>
          </p:nvSpPr>
          <p:spPr>
            <a:xfrm>
              <a:off x="836315" y="2762351"/>
              <a:ext cx="2781806" cy="238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Microsoft GothicNeo" panose="020B0500000101010101" pitchFamily="34" charset="-127"/>
                </a:rPr>
                <a:t>This real-time dataset from IMDB and Movie Industry</a:t>
              </a: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 have the data of movies starting from </a:t>
              </a:r>
              <a:r>
                <a:rPr lang="en-US" sz="1600" b="1" spc="30" dirty="0">
                  <a:highlight>
                    <a:srgbClr val="C0C0C0"/>
                  </a:highlight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1874-2021</a:t>
              </a: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 across various countries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Microsoft GothicNeo" panose="020B0500000101010101" pitchFamily="34" charset="-127"/>
                </a:rPr>
                <a:t>Analyzing movie dataset from crowdfunding perspective will help the movie makers and the investors.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389EFFE-E255-1B47-B9DD-058A2F977D58}"/>
              </a:ext>
            </a:extLst>
          </p:cNvPr>
          <p:cNvGrpSpPr/>
          <p:nvPr/>
        </p:nvGrpSpPr>
        <p:grpSpPr>
          <a:xfrm>
            <a:off x="4486944" y="1485025"/>
            <a:ext cx="3239293" cy="5118975"/>
            <a:chOff x="493920" y="4293502"/>
            <a:chExt cx="3239293" cy="4008843"/>
          </a:xfrm>
        </p:grpSpPr>
        <p:sp>
          <p:nvSpPr>
            <p:cNvPr id="25" name="Round Same Side Corner Rectangle 24">
              <a:extLst>
                <a:ext uri="{FF2B5EF4-FFF2-40B4-BE49-F238E27FC236}">
                  <a16:creationId xmlns:a16="http://schemas.microsoft.com/office/drawing/2014/main" id="{408A3483-EFD7-F540-AE9A-0E4F6EB9BD66}"/>
                </a:ext>
              </a:extLst>
            </p:cNvPr>
            <p:cNvSpPr/>
            <p:nvPr/>
          </p:nvSpPr>
          <p:spPr>
            <a:xfrm rot="10800000">
              <a:off x="493920" y="4890938"/>
              <a:ext cx="3239292" cy="3411407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5F5F4C-5447-ED45-B989-97872DE69287}"/>
                </a:ext>
              </a:extLst>
            </p:cNvPr>
            <p:cNvSpPr/>
            <p:nvPr/>
          </p:nvSpPr>
          <p:spPr>
            <a:xfrm>
              <a:off x="493920" y="4293502"/>
              <a:ext cx="3239293" cy="551055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C0C0C0"/>
                  </a:highlight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Our Audience?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D0EF27-5720-EB45-B870-7E1D1835E278}"/>
                </a:ext>
              </a:extLst>
            </p:cNvPr>
            <p:cNvSpPr txBox="1"/>
            <p:nvPr/>
          </p:nvSpPr>
          <p:spPr>
            <a:xfrm>
              <a:off x="502340" y="5009832"/>
              <a:ext cx="3115782" cy="1930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Investors/ Funders to movie</a:t>
              </a:r>
            </a:p>
            <a:p>
              <a:pPr lvl="0"/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Movie makers interested in raising a crowdfunding campaign</a:t>
              </a:r>
            </a:p>
            <a:p>
              <a:pPr lvl="0"/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General Public interested in movie trends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endParaRPr lang="en-US" sz="1100" spc="30" dirty="0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578E31-39DF-9A46-8E96-7F73A52FB34A}"/>
              </a:ext>
            </a:extLst>
          </p:cNvPr>
          <p:cNvGrpSpPr/>
          <p:nvPr/>
        </p:nvGrpSpPr>
        <p:grpSpPr>
          <a:xfrm>
            <a:off x="8458788" y="1485025"/>
            <a:ext cx="3239293" cy="5118975"/>
            <a:chOff x="493920" y="4293502"/>
            <a:chExt cx="3239293" cy="4009759"/>
          </a:xfrm>
        </p:grpSpPr>
        <p:sp>
          <p:nvSpPr>
            <p:cNvPr id="48" name="Round Same Side Corner Rectangle 47">
              <a:extLst>
                <a:ext uri="{FF2B5EF4-FFF2-40B4-BE49-F238E27FC236}">
                  <a16:creationId xmlns:a16="http://schemas.microsoft.com/office/drawing/2014/main" id="{EE095294-D927-6C4B-B074-95C72FE77CE9}"/>
                </a:ext>
              </a:extLst>
            </p:cNvPr>
            <p:cNvSpPr/>
            <p:nvPr/>
          </p:nvSpPr>
          <p:spPr>
            <a:xfrm rot="10800000">
              <a:off x="493920" y="4890939"/>
              <a:ext cx="3239292" cy="3412322"/>
            </a:xfrm>
            <a:prstGeom prst="round2Same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C1A4864-C8D0-344C-99F6-7EFF75F22AFE}"/>
                </a:ext>
              </a:extLst>
            </p:cNvPr>
            <p:cNvSpPr/>
            <p:nvPr/>
          </p:nvSpPr>
          <p:spPr>
            <a:xfrm>
              <a:off x="493920" y="4293502"/>
              <a:ext cx="3239293" cy="551055"/>
            </a:xfrm>
            <a:prstGeom prst="rect">
              <a:avLst/>
            </a:prstGeom>
            <a:solidFill>
              <a:schemeClr val="bg1">
                <a:alpha val="8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C0C0C0"/>
                  </a:highlight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How will this help?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C40D398-3165-3E4C-BCB6-6EC26E6F8690}"/>
                </a:ext>
              </a:extLst>
            </p:cNvPr>
            <p:cNvSpPr txBox="1"/>
            <p:nvPr/>
          </p:nvSpPr>
          <p:spPr>
            <a:xfrm>
              <a:off x="502340" y="5009832"/>
              <a:ext cx="3115782" cy="256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This analysis can help general public/movie makers interested in crowdfunding to understand 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What genre movies are popular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What movies have highest amount of ratings</a:t>
              </a:r>
            </a:p>
            <a:p>
              <a:pPr marL="285750" indent="-28575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600" spc="30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This analysis can be a pre-requisite for building a recommendation model to any investor. </a:t>
              </a:r>
              <a:endParaRPr lang="en-US" sz="1600" spc="30" dirty="0">
                <a:latin typeface="Helvetica Neue Light" panose="02000403000000020004" pitchFamily="2" charset="0"/>
                <a:ea typeface="Helvetica Neue Light" panose="02000403000000020004" pitchFamily="2" charset="0"/>
                <a:cs typeface="Microsoft GothicNeo" panose="020B0500000101010101" pitchFamily="34" charset="-127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FD6ECE3-0E06-9346-9F71-73A3A5873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456" y="4425"/>
            <a:ext cx="1333500" cy="83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7D4640-C470-A547-823B-850FB8CA4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11" y="64132"/>
            <a:ext cx="686707" cy="8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8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Dataset Details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6A9C25B-69FF-FE49-A9F6-18E13141126F}"/>
              </a:ext>
            </a:extLst>
          </p:cNvPr>
          <p:cNvSpPr/>
          <p:nvPr/>
        </p:nvSpPr>
        <p:spPr>
          <a:xfrm>
            <a:off x="483990" y="1485025"/>
            <a:ext cx="5324278" cy="53067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57AD20B-F7DF-DD4C-B0F4-0DD1B0842B58}"/>
              </a:ext>
            </a:extLst>
          </p:cNvPr>
          <p:cNvSpPr/>
          <p:nvPr/>
        </p:nvSpPr>
        <p:spPr>
          <a:xfrm>
            <a:off x="6383730" y="1485025"/>
            <a:ext cx="5324279" cy="527261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CE4FBD-2FBB-264C-B810-008144983B46}"/>
              </a:ext>
            </a:extLst>
          </p:cNvPr>
          <p:cNvSpPr txBox="1"/>
          <p:nvPr/>
        </p:nvSpPr>
        <p:spPr>
          <a:xfrm>
            <a:off x="2162627" y="1586586"/>
            <a:ext cx="2293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IMDB Dataset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54C126-D925-3F40-8930-03E3BBCAF0E7}"/>
              </a:ext>
            </a:extLst>
          </p:cNvPr>
          <p:cNvSpPr txBox="1"/>
          <p:nvPr/>
        </p:nvSpPr>
        <p:spPr>
          <a:xfrm>
            <a:off x="7927436" y="1565937"/>
            <a:ext cx="3183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Movie Industry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069AEF-A07B-3842-A7F0-FA94CE969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58" y="2353119"/>
            <a:ext cx="1244600" cy="229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89C423-6F61-7245-94EA-C76A0771A4AB}"/>
              </a:ext>
            </a:extLst>
          </p:cNvPr>
          <p:cNvSpPr txBox="1"/>
          <p:nvPr/>
        </p:nvSpPr>
        <p:spPr>
          <a:xfrm>
            <a:off x="1119305" y="1977941"/>
            <a:ext cx="185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title.basics (1 GB)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6B4BB-6CD7-A34D-8FA3-ACD9EC53C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08" y="5487432"/>
            <a:ext cx="1130300" cy="762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D676716-7A62-F247-9B5A-1BC1429FCB3A}"/>
              </a:ext>
            </a:extLst>
          </p:cNvPr>
          <p:cNvSpPr txBox="1"/>
          <p:nvPr/>
        </p:nvSpPr>
        <p:spPr>
          <a:xfrm>
            <a:off x="1145606" y="5080587"/>
            <a:ext cx="1640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title.ratings (50 MB)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3578705-6C97-CE43-8CB1-1DBFEC619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323" y="2419425"/>
            <a:ext cx="901700" cy="15367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190E0C1-0649-5643-9613-87D73D6EF22D}"/>
              </a:ext>
            </a:extLst>
          </p:cNvPr>
          <p:cNvSpPr txBox="1"/>
          <p:nvPr/>
        </p:nvSpPr>
        <p:spPr>
          <a:xfrm>
            <a:off x="3120326" y="2030225"/>
            <a:ext cx="19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title.principals (2.5 GB)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1B4329B-52EB-7E4F-AC8D-E3FA648DB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973" y="4890525"/>
            <a:ext cx="1422400" cy="1524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BC8C568-450C-584E-8D57-714F73224546}"/>
              </a:ext>
            </a:extLst>
          </p:cNvPr>
          <p:cNvSpPr txBox="1"/>
          <p:nvPr/>
        </p:nvSpPr>
        <p:spPr>
          <a:xfrm>
            <a:off x="3196525" y="4489462"/>
            <a:ext cx="19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name.basics (800 MB)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A4AB537-EF8A-1248-92AC-3530DE26D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227" y="1517682"/>
            <a:ext cx="576928" cy="36264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DFA1F3A-2E32-6547-AF25-368498C4DE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9373" y="1517682"/>
            <a:ext cx="425451" cy="5181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B4A7CCA-CB49-9E43-93E0-AFC501673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2388" y="2668032"/>
            <a:ext cx="736600" cy="3200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A4C9F1F-4AD8-AB42-BF33-5AEDD41B6551}"/>
              </a:ext>
            </a:extLst>
          </p:cNvPr>
          <p:cNvSpPr txBox="1"/>
          <p:nvPr/>
        </p:nvSpPr>
        <p:spPr>
          <a:xfrm>
            <a:off x="8416538" y="2199230"/>
            <a:ext cx="1924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movie(2 MB)</a:t>
            </a:r>
          </a:p>
        </p:txBody>
      </p:sp>
    </p:spTree>
    <p:extLst>
      <p:ext uri="{BB962C8B-B14F-4D97-AF65-F5344CB8AC3E}">
        <p14:creationId xmlns:p14="http://schemas.microsoft.com/office/powerpoint/2010/main" val="142878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Technology Overview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15AD015-EE5B-4F48-9311-7870BAC068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6147884"/>
              </p:ext>
            </p:extLst>
          </p:nvPr>
        </p:nvGraphicFramePr>
        <p:xfrm>
          <a:off x="0" y="1727369"/>
          <a:ext cx="6315166" cy="400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602AC56-58F5-2F4D-AC78-570B5F07BF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377263"/>
              </p:ext>
            </p:extLst>
          </p:nvPr>
        </p:nvGraphicFramePr>
        <p:xfrm>
          <a:off x="5876834" y="1727369"/>
          <a:ext cx="6315166" cy="400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2920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 Preprocessing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5355BF3-DA2A-B242-98CA-80F6C7C04EAC}"/>
              </a:ext>
            </a:extLst>
          </p:cNvPr>
          <p:cNvGrpSpPr/>
          <p:nvPr/>
        </p:nvGrpSpPr>
        <p:grpSpPr>
          <a:xfrm>
            <a:off x="1214025" y="1668903"/>
            <a:ext cx="9763950" cy="4475307"/>
            <a:chOff x="-14892" y="1465703"/>
            <a:chExt cx="9763950" cy="4475307"/>
          </a:xfrm>
        </p:grpSpPr>
        <p:pic>
          <p:nvPicPr>
            <p:cNvPr id="9" name="Graphic 8" descr="Newspaper with solid fill">
              <a:extLst>
                <a:ext uri="{FF2B5EF4-FFF2-40B4-BE49-F238E27FC236}">
                  <a16:creationId xmlns:a16="http://schemas.microsoft.com/office/drawing/2014/main" id="{0030B897-32D2-A540-BC0A-305D8E88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72173" y="2716842"/>
              <a:ext cx="914400" cy="712158"/>
            </a:xfrm>
            <a:prstGeom prst="rect">
              <a:avLst/>
            </a:prstGeom>
          </p:spPr>
        </p:pic>
        <p:pic>
          <p:nvPicPr>
            <p:cNvPr id="10" name="Graphic 9" descr="Research with solid fill">
              <a:extLst>
                <a:ext uri="{FF2B5EF4-FFF2-40B4-BE49-F238E27FC236}">
                  <a16:creationId xmlns:a16="http://schemas.microsoft.com/office/drawing/2014/main" id="{E2CF1DF6-D303-C646-8829-60981706D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29" y="2443650"/>
              <a:ext cx="599100" cy="599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229BF9-7402-5241-A7D9-EB1687C3DBEA}"/>
                </a:ext>
              </a:extLst>
            </p:cNvPr>
            <p:cNvSpPr txBox="1"/>
            <p:nvPr/>
          </p:nvSpPr>
          <p:spPr>
            <a:xfrm>
              <a:off x="4843243" y="5220780"/>
              <a:ext cx="2391246" cy="523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Data Files Uploaded to Amazon S3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85EC56-0A51-AF4C-A7D2-272CF5428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7787" y="3691639"/>
              <a:ext cx="371587" cy="800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FF1CD6B-B5BE-364E-954A-95AAE84A0A39}"/>
                </a:ext>
              </a:extLst>
            </p:cNvPr>
            <p:cNvCxnSpPr>
              <a:cxnSpLocks/>
              <a:stCxn id="21" idx="2"/>
              <a:endCxn id="9" idx="0"/>
            </p:cNvCxnSpPr>
            <p:nvPr/>
          </p:nvCxnSpPr>
          <p:spPr>
            <a:xfrm flipH="1">
              <a:off x="2329373" y="1842560"/>
              <a:ext cx="416945" cy="874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0C480D-070C-1145-A544-D90BD9D679AD}"/>
                </a:ext>
              </a:extLst>
            </p:cNvPr>
            <p:cNvSpPr txBox="1"/>
            <p:nvPr/>
          </p:nvSpPr>
          <p:spPr>
            <a:xfrm>
              <a:off x="776837" y="5417790"/>
              <a:ext cx="2391246" cy="523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Data Preprocessing and Cleaning using Python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2999EC-D265-8D46-921D-A4C5FA50482A}"/>
                </a:ext>
              </a:extLst>
            </p:cNvPr>
            <p:cNvSpPr txBox="1"/>
            <p:nvPr/>
          </p:nvSpPr>
          <p:spPr>
            <a:xfrm>
              <a:off x="-14892" y="1735725"/>
              <a:ext cx="1464307" cy="7386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Deep Dive into data using Python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25EDF94-CBF6-504A-B5AA-E247490E46F7}"/>
                </a:ext>
              </a:extLst>
            </p:cNvPr>
            <p:cNvCxnSpPr>
              <a:cxnSpLocks/>
            </p:cNvCxnSpPr>
            <p:nvPr/>
          </p:nvCxnSpPr>
          <p:spPr>
            <a:xfrm>
              <a:off x="5869358" y="3594801"/>
              <a:ext cx="1400966" cy="131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25EA9E-EC98-7645-BC82-3AB6407142EC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2454341" y="4770342"/>
              <a:ext cx="4862776" cy="173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E4A64F-F047-7E4D-821E-8162331E1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7854" y="1479920"/>
              <a:ext cx="576928" cy="3626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B4F1CCC-62CC-C848-9873-9B06B1CD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0010" y="1465703"/>
              <a:ext cx="425451" cy="518147"/>
            </a:xfrm>
            <a:prstGeom prst="rect">
              <a:avLst/>
            </a:prstGeom>
          </p:spPr>
        </p:pic>
        <p:pic>
          <p:nvPicPr>
            <p:cNvPr id="23" name="Graphic 22" descr="Newspaper with solid fill">
              <a:extLst>
                <a:ext uri="{FF2B5EF4-FFF2-40B4-BE49-F238E27FC236}">
                  <a16:creationId xmlns:a16="http://schemas.microsoft.com/office/drawing/2014/main" id="{880B56C1-613D-A44D-B9E7-3C64934C0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8693" y="2723403"/>
              <a:ext cx="914400" cy="712158"/>
            </a:xfrm>
            <a:prstGeom prst="rect">
              <a:avLst/>
            </a:prstGeom>
          </p:spPr>
        </p:pic>
        <p:pic>
          <p:nvPicPr>
            <p:cNvPr id="24" name="Graphic 23" descr="Newspaper with solid fill">
              <a:extLst>
                <a:ext uri="{FF2B5EF4-FFF2-40B4-BE49-F238E27FC236}">
                  <a16:creationId xmlns:a16="http://schemas.microsoft.com/office/drawing/2014/main" id="{CA33DBA7-F3FB-4345-A9BA-34218EFFB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5750" y="2743200"/>
              <a:ext cx="914400" cy="712158"/>
            </a:xfrm>
            <a:prstGeom prst="rect">
              <a:avLst/>
            </a:prstGeom>
          </p:spPr>
        </p:pic>
        <p:pic>
          <p:nvPicPr>
            <p:cNvPr id="25" name="Graphic 24" descr="Newspaper with solid fill">
              <a:extLst>
                <a:ext uri="{FF2B5EF4-FFF2-40B4-BE49-F238E27FC236}">
                  <a16:creationId xmlns:a16="http://schemas.microsoft.com/office/drawing/2014/main" id="{0FDBCACF-E376-F44F-945D-BF1F024FF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5116" y="2726006"/>
              <a:ext cx="914400" cy="71215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0FAD5A3-D56C-8248-BC4A-49EE59DDB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5787" y="1842560"/>
              <a:ext cx="798554" cy="8651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65EA2A5-96D4-F84E-BEAB-43EDFD88029B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2952690" y="1858037"/>
              <a:ext cx="233203" cy="8653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B43825-79A6-A745-8877-F158638FC515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3031814" y="1837978"/>
              <a:ext cx="961136" cy="905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3E009A-2EBF-864C-8D00-08716033F90E}"/>
                </a:ext>
              </a:extLst>
            </p:cNvPr>
            <p:cNvSpPr txBox="1"/>
            <p:nvPr/>
          </p:nvSpPr>
          <p:spPr>
            <a:xfrm>
              <a:off x="691393" y="3349922"/>
              <a:ext cx="10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title.basics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686008-DD93-064E-A301-D1E3B160523A}"/>
                </a:ext>
              </a:extLst>
            </p:cNvPr>
            <p:cNvSpPr txBox="1"/>
            <p:nvPr/>
          </p:nvSpPr>
          <p:spPr>
            <a:xfrm>
              <a:off x="1675572" y="3340063"/>
              <a:ext cx="1069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title.ratings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FADB3C-FA09-A545-9857-55E7078E0D09}"/>
                </a:ext>
              </a:extLst>
            </p:cNvPr>
            <p:cNvSpPr txBox="1"/>
            <p:nvPr/>
          </p:nvSpPr>
          <p:spPr>
            <a:xfrm>
              <a:off x="2634350" y="3375585"/>
              <a:ext cx="1265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title.principals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1AE0F3-2F81-AD4D-8E7A-C5355B5B61BC}"/>
                </a:ext>
              </a:extLst>
            </p:cNvPr>
            <p:cNvSpPr txBox="1"/>
            <p:nvPr/>
          </p:nvSpPr>
          <p:spPr>
            <a:xfrm>
              <a:off x="3775376" y="3383862"/>
              <a:ext cx="109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name.basics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D17DEE1-0E22-844F-A1D6-C22743BEB0FD}"/>
                </a:ext>
              </a:extLst>
            </p:cNvPr>
            <p:cNvCxnSpPr>
              <a:cxnSpLocks/>
            </p:cNvCxnSpPr>
            <p:nvPr/>
          </p:nvCxnSpPr>
          <p:spPr>
            <a:xfrm>
              <a:off x="1658562" y="3657699"/>
              <a:ext cx="299225" cy="834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Graphic 47" descr="Newspaper with solid fill">
              <a:extLst>
                <a:ext uri="{FF2B5EF4-FFF2-40B4-BE49-F238E27FC236}">
                  <a16:creationId xmlns:a16="http://schemas.microsoft.com/office/drawing/2014/main" id="{370B9919-7E7D-034A-8156-C97861F5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9941" y="4414263"/>
              <a:ext cx="914400" cy="71215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029C86-A118-594C-9677-DAEF1B1C889E}"/>
                </a:ext>
              </a:extLst>
            </p:cNvPr>
            <p:cNvSpPr txBox="1"/>
            <p:nvPr/>
          </p:nvSpPr>
          <p:spPr>
            <a:xfrm>
              <a:off x="1050567" y="5066892"/>
              <a:ext cx="1814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Movie_cleaned_data</a:t>
              </a:r>
            </a:p>
          </p:txBody>
        </p:sp>
        <p:pic>
          <p:nvPicPr>
            <p:cNvPr id="50" name="Graphic 49" descr="Newspaper with solid fill">
              <a:extLst>
                <a:ext uri="{FF2B5EF4-FFF2-40B4-BE49-F238E27FC236}">
                  <a16:creationId xmlns:a16="http://schemas.microsoft.com/office/drawing/2014/main" id="{C5BC9A13-19AF-2942-A819-8C2B691CC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2158" y="2777832"/>
              <a:ext cx="914400" cy="712158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2F9648B-80D4-E049-A605-B933CFA58330}"/>
                </a:ext>
              </a:extLst>
            </p:cNvPr>
            <p:cNvCxnSpPr>
              <a:cxnSpLocks/>
              <a:stCxn id="22" idx="2"/>
              <a:endCxn id="50" idx="0"/>
            </p:cNvCxnSpPr>
            <p:nvPr/>
          </p:nvCxnSpPr>
          <p:spPr>
            <a:xfrm>
              <a:off x="5862736" y="1983850"/>
              <a:ext cx="6622" cy="793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FEF0A3-242C-2C40-A7A9-83A7A24B6E44}"/>
                </a:ext>
              </a:extLst>
            </p:cNvPr>
            <p:cNvSpPr txBox="1"/>
            <p:nvPr/>
          </p:nvSpPr>
          <p:spPr>
            <a:xfrm>
              <a:off x="5550300" y="3383862"/>
              <a:ext cx="1924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movie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3AAE8E5-399E-8A4E-8C11-CDA1C6E1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48758" y="3740243"/>
              <a:ext cx="2400300" cy="1739900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DC918D2-AD49-F14D-BCA7-F5DF5812061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4321328" y="3691639"/>
              <a:ext cx="2995789" cy="1205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D1CBF92-77E1-114A-9528-AF49FA9846E3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3266984" y="3683362"/>
              <a:ext cx="4003340" cy="1260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058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Steps Followed Overview</a:t>
            </a:r>
          </a:p>
        </p:txBody>
      </p:sp>
      <p:pic>
        <p:nvPicPr>
          <p:cNvPr id="9" name="Graphic 8" descr="Newspaper with solid fill">
            <a:extLst>
              <a:ext uri="{FF2B5EF4-FFF2-40B4-BE49-F238E27FC236}">
                <a16:creationId xmlns:a16="http://schemas.microsoft.com/office/drawing/2014/main" id="{0030B897-32D2-A540-BC0A-305D8E887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9843" y="2897061"/>
            <a:ext cx="914400" cy="914400"/>
          </a:xfrm>
          <a:prstGeom prst="rect">
            <a:avLst/>
          </a:prstGeom>
        </p:spPr>
      </p:pic>
      <p:pic>
        <p:nvPicPr>
          <p:cNvPr id="10" name="Graphic 9" descr="Research with solid fill">
            <a:extLst>
              <a:ext uri="{FF2B5EF4-FFF2-40B4-BE49-F238E27FC236}">
                <a16:creationId xmlns:a16="http://schemas.microsoft.com/office/drawing/2014/main" id="{E2CF1DF6-D303-C646-8829-60981706D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4478" y="4900607"/>
            <a:ext cx="914400" cy="914400"/>
          </a:xfrm>
          <a:prstGeom prst="rect">
            <a:avLst/>
          </a:prstGeom>
        </p:spPr>
      </p:pic>
      <p:pic>
        <p:nvPicPr>
          <p:cNvPr id="11" name="Graphic 10" descr="Statistics with solid fill">
            <a:extLst>
              <a:ext uri="{FF2B5EF4-FFF2-40B4-BE49-F238E27FC236}">
                <a16:creationId xmlns:a16="http://schemas.microsoft.com/office/drawing/2014/main" id="{C80CBDDE-30E0-F643-8C0B-1ED10962E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8895" y="5843240"/>
            <a:ext cx="914400" cy="914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85EC56-0A51-AF4C-A7D2-272CF54285F2}"/>
              </a:ext>
            </a:extLst>
          </p:cNvPr>
          <p:cNvCxnSpPr>
            <a:cxnSpLocks/>
          </p:cNvCxnSpPr>
          <p:nvPr/>
        </p:nvCxnSpPr>
        <p:spPr>
          <a:xfrm>
            <a:off x="3917799" y="1846383"/>
            <a:ext cx="720602" cy="23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F1CD6B-B5BE-364E-954A-95AAE84A0A39}"/>
              </a:ext>
            </a:extLst>
          </p:cNvPr>
          <p:cNvCxnSpPr>
            <a:cxnSpLocks/>
          </p:cNvCxnSpPr>
          <p:nvPr/>
        </p:nvCxnSpPr>
        <p:spPr>
          <a:xfrm flipH="1">
            <a:off x="5152571" y="1816397"/>
            <a:ext cx="799195" cy="241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0C480D-070C-1145-A544-D90BD9D679AD}"/>
              </a:ext>
            </a:extLst>
          </p:cNvPr>
          <p:cNvSpPr txBox="1"/>
          <p:nvPr/>
        </p:nvSpPr>
        <p:spPr>
          <a:xfrm>
            <a:off x="6973228" y="3059668"/>
            <a:ext cx="2391246" cy="7386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ETL Performed using Amazon Glue Jobs and Scripts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2999EC-D265-8D46-921D-A4C5FA50482A}"/>
              </a:ext>
            </a:extLst>
          </p:cNvPr>
          <p:cNvSpPr txBox="1"/>
          <p:nvPr/>
        </p:nvSpPr>
        <p:spPr>
          <a:xfrm>
            <a:off x="6973228" y="5093809"/>
            <a:ext cx="2391246" cy="7386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Deep Dive into data warehouse data using BI Tool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47C1B3-230E-1A4B-AA63-582B73E37F7A}"/>
              </a:ext>
            </a:extLst>
          </p:cNvPr>
          <p:cNvSpPr txBox="1"/>
          <p:nvPr/>
        </p:nvSpPr>
        <p:spPr>
          <a:xfrm>
            <a:off x="6973228" y="6038830"/>
            <a:ext cx="2676525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Insightful Visualization achieved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5EDF94-CBF6-504A-B5AA-E247490E46F7}"/>
              </a:ext>
            </a:extLst>
          </p:cNvPr>
          <p:cNvCxnSpPr>
            <a:cxnSpLocks/>
          </p:cNvCxnSpPr>
          <p:nvPr/>
        </p:nvCxnSpPr>
        <p:spPr>
          <a:xfrm>
            <a:off x="4818842" y="4542804"/>
            <a:ext cx="4051" cy="357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25EA9E-EC98-7645-BC82-3AB6407142EC}"/>
              </a:ext>
            </a:extLst>
          </p:cNvPr>
          <p:cNvCxnSpPr>
            <a:cxnSpLocks/>
          </p:cNvCxnSpPr>
          <p:nvPr/>
        </p:nvCxnSpPr>
        <p:spPr>
          <a:xfrm>
            <a:off x="4822893" y="5617029"/>
            <a:ext cx="4150" cy="22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BE4A64F-F047-7E4D-821E-8162331E1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7088" y="1457385"/>
            <a:ext cx="576928" cy="362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4F1CCC-62CC-C848-9873-9B06B1CDD6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7806" y="1457385"/>
            <a:ext cx="402023" cy="518147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843D73EC-9B74-B447-93F8-6CC18E867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62536" y="3788229"/>
            <a:ext cx="914400" cy="9144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09E504-73D5-8C4B-9FA3-5DF50ADAEFE4}"/>
              </a:ext>
            </a:extLst>
          </p:cNvPr>
          <p:cNvCxnSpPr>
            <a:cxnSpLocks/>
          </p:cNvCxnSpPr>
          <p:nvPr/>
        </p:nvCxnSpPr>
        <p:spPr>
          <a:xfrm>
            <a:off x="4819736" y="2755399"/>
            <a:ext cx="0" cy="26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Bucket and shovel with solid fill">
            <a:extLst>
              <a:ext uri="{FF2B5EF4-FFF2-40B4-BE49-F238E27FC236}">
                <a16:creationId xmlns:a16="http://schemas.microsoft.com/office/drawing/2014/main" id="{B8612C57-D2B5-864C-BEA6-9C08A2C68C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04622" y="1854827"/>
            <a:ext cx="914400" cy="10560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6FDAAE8-816A-5944-B421-E20A8B39852E}"/>
              </a:ext>
            </a:extLst>
          </p:cNvPr>
          <p:cNvSpPr txBox="1"/>
          <p:nvPr/>
        </p:nvSpPr>
        <p:spPr>
          <a:xfrm>
            <a:off x="6973228" y="1903584"/>
            <a:ext cx="2391246" cy="7386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Movie Big Dataset uploaded to AWS S3 Bucket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AC203C-42D0-344A-AB11-61041B541209}"/>
              </a:ext>
            </a:extLst>
          </p:cNvPr>
          <p:cNvCxnSpPr>
            <a:cxnSpLocks/>
          </p:cNvCxnSpPr>
          <p:nvPr/>
        </p:nvCxnSpPr>
        <p:spPr>
          <a:xfrm>
            <a:off x="4818842" y="3642232"/>
            <a:ext cx="0" cy="26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6551BCA-8948-DC40-AA93-6F191EDC4F3C}"/>
              </a:ext>
            </a:extLst>
          </p:cNvPr>
          <p:cNvSpPr txBox="1"/>
          <p:nvPr/>
        </p:nvSpPr>
        <p:spPr>
          <a:xfrm>
            <a:off x="6973228" y="4050830"/>
            <a:ext cx="2391246" cy="7386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Redshift Data-warehouse populated with data using AWS Glue Jobs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8B943F-6396-1848-9BB0-C763C7F84DD3}"/>
              </a:ext>
            </a:extLst>
          </p:cNvPr>
          <p:cNvSpPr txBox="1"/>
          <p:nvPr/>
        </p:nvSpPr>
        <p:spPr>
          <a:xfrm>
            <a:off x="6311031" y="2230566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D22EE8-3A85-7346-BC3E-6EF1887FDB3C}"/>
              </a:ext>
            </a:extLst>
          </p:cNvPr>
          <p:cNvSpPr txBox="1"/>
          <p:nvPr/>
        </p:nvSpPr>
        <p:spPr>
          <a:xfrm>
            <a:off x="6267488" y="3169855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180B3E-319B-3D40-BE16-6BB85FEFF6C7}"/>
              </a:ext>
            </a:extLst>
          </p:cNvPr>
          <p:cNvSpPr txBox="1"/>
          <p:nvPr/>
        </p:nvSpPr>
        <p:spPr>
          <a:xfrm>
            <a:off x="6311030" y="4206311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E38DF0-69CD-D049-B523-6BE17486B46C}"/>
              </a:ext>
            </a:extLst>
          </p:cNvPr>
          <p:cNvSpPr txBox="1"/>
          <p:nvPr/>
        </p:nvSpPr>
        <p:spPr>
          <a:xfrm>
            <a:off x="6311030" y="5173141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CEC40-CBD7-C14A-B740-E67DC8871BEA}"/>
              </a:ext>
            </a:extLst>
          </p:cNvPr>
          <p:cNvSpPr txBox="1"/>
          <p:nvPr/>
        </p:nvSpPr>
        <p:spPr>
          <a:xfrm>
            <a:off x="6311029" y="6115774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Step5</a:t>
            </a:r>
          </a:p>
        </p:txBody>
      </p:sp>
    </p:spTree>
    <p:extLst>
      <p:ext uri="{BB962C8B-B14F-4D97-AF65-F5344CB8AC3E}">
        <p14:creationId xmlns:p14="http://schemas.microsoft.com/office/powerpoint/2010/main" val="116615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End to End Data Flow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C1C52C5-A649-634D-8882-D4B562A7110A}"/>
              </a:ext>
            </a:extLst>
          </p:cNvPr>
          <p:cNvGrpSpPr/>
          <p:nvPr/>
        </p:nvGrpSpPr>
        <p:grpSpPr>
          <a:xfrm>
            <a:off x="261257" y="1758969"/>
            <a:ext cx="11440579" cy="4606055"/>
            <a:chOff x="653143" y="1802511"/>
            <a:chExt cx="11440579" cy="460605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E0853C-FA37-5B4C-83D1-F3AC6D3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8784" y="5709024"/>
              <a:ext cx="1186623" cy="699542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A37BA21-9623-E945-817D-4DC85929C0DA}"/>
                </a:ext>
              </a:extLst>
            </p:cNvPr>
            <p:cNvGrpSpPr/>
            <p:nvPr/>
          </p:nvGrpSpPr>
          <p:grpSpPr>
            <a:xfrm>
              <a:off x="653143" y="1802511"/>
              <a:ext cx="2852210" cy="3712917"/>
              <a:chOff x="653143" y="1802512"/>
              <a:chExt cx="2801257" cy="2958174"/>
            </a:xfrm>
          </p:grpSpPr>
          <p:sp>
            <p:nvSpPr>
              <p:cNvPr id="2" name="Manual Operation 1">
                <a:extLst>
                  <a:ext uri="{FF2B5EF4-FFF2-40B4-BE49-F238E27FC236}">
                    <a16:creationId xmlns:a16="http://schemas.microsoft.com/office/drawing/2014/main" id="{9C21A15F-99B1-984A-A554-7B58CCEA7A3C}"/>
                  </a:ext>
                </a:extLst>
              </p:cNvPr>
              <p:cNvSpPr/>
              <p:nvPr/>
            </p:nvSpPr>
            <p:spPr>
              <a:xfrm>
                <a:off x="653143" y="1802512"/>
                <a:ext cx="2801257" cy="2958174"/>
              </a:xfrm>
              <a:prstGeom prst="flowChartManualOperati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" name="Graphic 40" descr="Newspaper with solid fill">
                <a:extLst>
                  <a:ext uri="{FF2B5EF4-FFF2-40B4-BE49-F238E27FC236}">
                    <a16:creationId xmlns:a16="http://schemas.microsoft.com/office/drawing/2014/main" id="{BD3148E4-42D3-8C40-A400-D0541E12B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54083" y="2852129"/>
                <a:ext cx="548271" cy="367275"/>
              </a:xfrm>
              <a:prstGeom prst="rect">
                <a:avLst/>
              </a:prstGeom>
            </p:spPr>
          </p:pic>
          <p:pic>
            <p:nvPicPr>
              <p:cNvPr id="42" name="Graphic 41" descr="Newspaper with solid fill">
                <a:extLst>
                  <a:ext uri="{FF2B5EF4-FFF2-40B4-BE49-F238E27FC236}">
                    <a16:creationId xmlns:a16="http://schemas.microsoft.com/office/drawing/2014/main" id="{DCF51E95-AF41-3D4C-B76E-EDA9C706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60974" y="1914993"/>
                <a:ext cx="548271" cy="367275"/>
              </a:xfrm>
              <a:prstGeom prst="rect">
                <a:avLst/>
              </a:prstGeom>
            </p:spPr>
          </p:pic>
          <p:pic>
            <p:nvPicPr>
              <p:cNvPr id="43" name="Graphic 42" descr="Newspaper with solid fill">
                <a:extLst>
                  <a:ext uri="{FF2B5EF4-FFF2-40B4-BE49-F238E27FC236}">
                    <a16:creationId xmlns:a16="http://schemas.microsoft.com/office/drawing/2014/main" id="{5CF316EB-CC50-DF40-9FD1-BE6D7F378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60974" y="2357269"/>
                <a:ext cx="548271" cy="367275"/>
              </a:xfrm>
              <a:prstGeom prst="rect">
                <a:avLst/>
              </a:prstGeom>
            </p:spPr>
          </p:pic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C308D9C9-D50B-8241-A5C3-02DF4BD923BD}"/>
                  </a:ext>
                </a:extLst>
              </p:cNvPr>
              <p:cNvSpPr/>
              <p:nvPr/>
            </p:nvSpPr>
            <p:spPr>
              <a:xfrm>
                <a:off x="1214025" y="1860893"/>
                <a:ext cx="1703345" cy="1512283"/>
              </a:xfrm>
              <a:prstGeom prst="roundRect">
                <a:avLst/>
              </a:prstGeom>
              <a:solidFill>
                <a:schemeClr val="bg1">
                  <a:alpha val="24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4" name="Graphic 43" descr="Newspaper with solid fill">
                <a:extLst>
                  <a:ext uri="{FF2B5EF4-FFF2-40B4-BE49-F238E27FC236}">
                    <a16:creationId xmlns:a16="http://schemas.microsoft.com/office/drawing/2014/main" id="{8BB4E70B-C18C-A24E-8ED7-29CD4DDBE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70946" y="3956949"/>
                <a:ext cx="548271" cy="367275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7558C28-0F1B-3C4E-8327-E90F772CC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3351" y="1931443"/>
                <a:ext cx="345924" cy="187021"/>
              </a:xfrm>
              <a:prstGeom prst="rect">
                <a:avLst/>
              </a:prstGeom>
            </p:spPr>
          </p:pic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63FE731F-5C18-054A-8604-C78EC0472F3D}"/>
                  </a:ext>
                </a:extLst>
              </p:cNvPr>
              <p:cNvSpPr/>
              <p:nvPr/>
            </p:nvSpPr>
            <p:spPr>
              <a:xfrm>
                <a:off x="1395285" y="3637252"/>
                <a:ext cx="1340823" cy="1013601"/>
              </a:xfrm>
              <a:prstGeom prst="roundRect">
                <a:avLst/>
              </a:prstGeom>
              <a:solidFill>
                <a:schemeClr val="bg1">
                  <a:alpha val="24000"/>
                </a:schemeClr>
              </a:solidFill>
              <a:ln>
                <a:solidFill>
                  <a:schemeClr val="accent1">
                    <a:shade val="50000"/>
                    <a:alpha val="9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54D6C01-0E5D-8C42-8D6D-1F86F9628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7717" y="3741702"/>
                <a:ext cx="255099" cy="267219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45E1AE-2BD2-C547-9A07-C8B6F0DBD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89600" y="3300126"/>
              <a:ext cx="1017814" cy="1384665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ACF31A8-F597-D34B-ABF9-4444F6ADE000}"/>
                </a:ext>
              </a:extLst>
            </p:cNvPr>
            <p:cNvCxnSpPr>
              <a:cxnSpLocks/>
            </p:cNvCxnSpPr>
            <p:nvPr/>
          </p:nvCxnSpPr>
          <p:spPr>
            <a:xfrm>
              <a:off x="2302822" y="2199074"/>
              <a:ext cx="3386778" cy="1381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6F22253-3B08-AD47-A534-DD60FA4A1EFC}"/>
                </a:ext>
              </a:extLst>
            </p:cNvPr>
            <p:cNvCxnSpPr>
              <a:cxnSpLocks/>
            </p:cNvCxnSpPr>
            <p:nvPr/>
          </p:nvCxnSpPr>
          <p:spPr>
            <a:xfrm>
              <a:off x="2302822" y="2729298"/>
              <a:ext cx="3386778" cy="992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9ABB364-996E-7B49-B226-4203B3C5CB4E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2302822" y="3383961"/>
              <a:ext cx="3386778" cy="608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CA83FD0-C22D-2142-B069-0FA733175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735" y="4283800"/>
              <a:ext cx="3323865" cy="532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DA98AB-2F72-C24F-B621-AF7A142A4862}"/>
                </a:ext>
              </a:extLst>
            </p:cNvPr>
            <p:cNvSpPr txBox="1"/>
            <p:nvPr/>
          </p:nvSpPr>
          <p:spPr>
            <a:xfrm>
              <a:off x="4195920" y="5193490"/>
              <a:ext cx="1464307" cy="73866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Four Crawlers  created to read data from S3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5A907D4-03B0-5047-A199-8D30108B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52100" y="4164977"/>
              <a:ext cx="457047" cy="3556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90B6035-0B62-BE47-915F-A2A7AB3F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98526" y="3413836"/>
              <a:ext cx="457047" cy="3556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2C164A3-21CB-A145-8F04-FE782268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87016" y="3271057"/>
              <a:ext cx="457047" cy="3556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F36961A-925E-614F-964E-BE1ED144B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24692" y="2763846"/>
              <a:ext cx="457047" cy="3556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B0CE3F0-F08D-084D-BD3B-4D3666DFF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0775" y="3413836"/>
              <a:ext cx="1701772" cy="1299063"/>
            </a:xfrm>
            <a:prstGeom prst="rect">
              <a:avLst/>
            </a:prstGeom>
          </p:spPr>
        </p:pic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2609339-BD9A-0C4B-891A-58600E52D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3604" y="3992458"/>
              <a:ext cx="151806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9348A06-E6B8-5F4C-9F08-040194CDCDF5}"/>
                </a:ext>
              </a:extLst>
            </p:cNvPr>
            <p:cNvSpPr txBox="1"/>
            <p:nvPr/>
          </p:nvSpPr>
          <p:spPr>
            <a:xfrm>
              <a:off x="6760794" y="5193490"/>
              <a:ext cx="1279981" cy="11695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ETL jobs created to populate the Data in Redshift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08431DF-ECAE-BE4E-ACA8-150107989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83216" y="3424742"/>
              <a:ext cx="1310506" cy="1287457"/>
            </a:xfrm>
            <a:prstGeom prst="rect">
              <a:avLst/>
            </a:prstGeom>
          </p:spPr>
        </p:pic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A4F0AE7-76FF-F946-8768-80B660B6C975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9741045" y="4063369"/>
              <a:ext cx="1042171" cy="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3A19E0-249F-4940-87B1-0FD769FDED1C}"/>
                </a:ext>
              </a:extLst>
            </p:cNvPr>
            <p:cNvSpPr txBox="1"/>
            <p:nvPr/>
          </p:nvSpPr>
          <p:spPr>
            <a:xfrm>
              <a:off x="9756360" y="5193490"/>
              <a:ext cx="1279981" cy="95410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rPr>
                <a:t>BI Tool Power BI used to analyze data</a:t>
              </a:r>
            </a:p>
          </p:txBody>
        </p:sp>
        <p:pic>
          <p:nvPicPr>
            <p:cNvPr id="74" name="Graphic 73" descr="Statistics with solid fill">
              <a:extLst>
                <a:ext uri="{FF2B5EF4-FFF2-40B4-BE49-F238E27FC236}">
                  <a16:creationId xmlns:a16="http://schemas.microsoft.com/office/drawing/2014/main" id="{DB0207C3-FD7B-5C49-9CAB-5A95614E8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66988" y="5377572"/>
              <a:ext cx="455516" cy="455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960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 Same Side Corner Rectangle 29">
            <a:extLst>
              <a:ext uri="{FF2B5EF4-FFF2-40B4-BE49-F238E27FC236}">
                <a16:creationId xmlns:a16="http://schemas.microsoft.com/office/drawing/2014/main" id="{16DB9572-6A33-4B43-B66D-9BFBD37DEDDE}"/>
              </a:ext>
            </a:extLst>
          </p:cNvPr>
          <p:cNvSpPr/>
          <p:nvPr/>
        </p:nvSpPr>
        <p:spPr>
          <a:xfrm rot="10800000">
            <a:off x="0" y="0"/>
            <a:ext cx="12192000" cy="1384663"/>
          </a:xfrm>
          <a:prstGeom prst="round2SameRect">
            <a:avLst/>
          </a:prstGeom>
          <a:solidFill>
            <a:srgbClr val="FABB0F"/>
          </a:solidFill>
          <a:ln>
            <a:solidFill>
              <a:srgbClr val="FA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ABB0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A803B-632C-4A4A-9801-DC5747E7651C}"/>
              </a:ext>
            </a:extLst>
          </p:cNvPr>
          <p:cNvSpPr txBox="1"/>
          <p:nvPr/>
        </p:nvSpPr>
        <p:spPr>
          <a:xfrm>
            <a:off x="410044" y="100360"/>
            <a:ext cx="895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Data-Warehouse Design : Star Schema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5176F2-B318-EE4C-A667-9B3DD7C7A7D8}"/>
              </a:ext>
            </a:extLst>
          </p:cNvPr>
          <p:cNvGrpSpPr/>
          <p:nvPr/>
        </p:nvGrpSpPr>
        <p:grpSpPr>
          <a:xfrm>
            <a:off x="1698172" y="1886857"/>
            <a:ext cx="8312682" cy="3908755"/>
            <a:chOff x="2311205" y="1234169"/>
            <a:chExt cx="7757706" cy="33712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4EFC5FE-0C28-6A42-A2B1-3B24196994EF}"/>
                </a:ext>
              </a:extLst>
            </p:cNvPr>
            <p:cNvGrpSpPr/>
            <p:nvPr/>
          </p:nvGrpSpPr>
          <p:grpSpPr>
            <a:xfrm>
              <a:off x="2311205" y="1234169"/>
              <a:ext cx="1460938" cy="3371271"/>
              <a:chOff x="3773214" y="683172"/>
              <a:chExt cx="1460938" cy="3371271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66F0095-8D0D-C84D-8549-82B7CBC686A2}"/>
                  </a:ext>
                </a:extLst>
              </p:cNvPr>
              <p:cNvSpPr/>
              <p:nvPr/>
            </p:nvSpPr>
            <p:spPr>
              <a:xfrm>
                <a:off x="3773214" y="683172"/>
                <a:ext cx="1460938" cy="337127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022525C-086B-D34E-B27F-90C4AACE6C08}"/>
                  </a:ext>
                </a:extLst>
              </p:cNvPr>
              <p:cNvCxnSpPr/>
              <p:nvPr/>
            </p:nvCxnSpPr>
            <p:spPr>
              <a:xfrm>
                <a:off x="3773214" y="1040524"/>
                <a:ext cx="146093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8CA214-18E5-6943-BFE5-86922A1E6342}"/>
                  </a:ext>
                </a:extLst>
              </p:cNvPr>
              <p:cNvSpPr txBox="1"/>
              <p:nvPr/>
            </p:nvSpPr>
            <p:spPr>
              <a:xfrm>
                <a:off x="3850552" y="1284454"/>
                <a:ext cx="1306262" cy="2561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u="sng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d_movie_id</a:t>
                </a:r>
              </a:p>
              <a:p>
                <a:r>
                  <a:rPr lang="en-US" sz="13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d_budget</a:t>
                </a: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d_title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d_rating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d_votes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d_genre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d_original_title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d_runtime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d_gross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d_country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d_company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d_isadult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d_releaseyear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effectLst/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endParaRPr 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9122EDB-240E-B542-842E-17DA429C6DE1}"/>
                  </a:ext>
                </a:extLst>
              </p:cNvPr>
              <p:cNvSpPr txBox="1"/>
              <p:nvPr/>
            </p:nvSpPr>
            <p:spPr>
              <a:xfrm>
                <a:off x="3773214" y="723349"/>
                <a:ext cx="1460938" cy="2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 err="1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dimension_movie</a:t>
                </a:r>
                <a:endParaRPr lang="en-US" sz="13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5961F2B-5A9A-A043-A2A1-28EE9F192796}"/>
                </a:ext>
              </a:extLst>
            </p:cNvPr>
            <p:cNvGrpSpPr/>
            <p:nvPr/>
          </p:nvGrpSpPr>
          <p:grpSpPr>
            <a:xfrm>
              <a:off x="8198069" y="1306675"/>
              <a:ext cx="1870842" cy="2716924"/>
              <a:chOff x="3773214" y="683173"/>
              <a:chExt cx="1538276" cy="2716924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9C5D138-B0C8-4A42-8E22-931EDC563BEC}"/>
                  </a:ext>
                </a:extLst>
              </p:cNvPr>
              <p:cNvSpPr/>
              <p:nvPr/>
            </p:nvSpPr>
            <p:spPr>
              <a:xfrm>
                <a:off x="3773214" y="683173"/>
                <a:ext cx="1460938" cy="271692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809128-CAC9-6446-9442-FBA00E815CDD}"/>
                  </a:ext>
                </a:extLst>
              </p:cNvPr>
              <p:cNvCxnSpPr/>
              <p:nvPr/>
            </p:nvCxnSpPr>
            <p:spPr>
              <a:xfrm>
                <a:off x="3773214" y="1040524"/>
                <a:ext cx="146093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16599D-7EDF-6140-9F93-A9F401A65E65}"/>
                  </a:ext>
                </a:extLst>
              </p:cNvPr>
              <p:cNvSpPr txBox="1"/>
              <p:nvPr/>
            </p:nvSpPr>
            <p:spPr>
              <a:xfrm>
                <a:off x="3850552" y="1284454"/>
                <a:ext cx="1383600" cy="1287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u="sng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d_name_id</a:t>
                </a:r>
                <a:endParaRPr lang="en-US" sz="1300" u="sng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d_name</a:t>
                </a:r>
                <a:r>
                  <a:rPr lang="en-US" sz="13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d_yearofbirth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d_deathyear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d_primaryprofession</a:t>
                </a:r>
                <a:r>
                  <a:rPr lang="en-US" sz="13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d_otherprofession</a:t>
                </a:r>
                <a:r>
                  <a:rPr lang="en-US" sz="13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</a:t>
                </a: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d_knownformovie</a:t>
                </a:r>
                <a:r>
                  <a:rPr lang="en-US" sz="1300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 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A430F12-5E42-214B-81DA-F5E3A778677E}"/>
                  </a:ext>
                </a:extLst>
              </p:cNvPr>
              <p:cNvSpPr txBox="1"/>
              <p:nvPr/>
            </p:nvSpPr>
            <p:spPr>
              <a:xfrm>
                <a:off x="3773214" y="723349"/>
                <a:ext cx="1538276" cy="2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 err="1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dimension_castcrew</a:t>
                </a:r>
                <a:endParaRPr lang="en-US" sz="13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70EB3ED-ADD2-9E4F-9CE4-6101E3221934}"/>
                </a:ext>
              </a:extLst>
            </p:cNvPr>
            <p:cNvGrpSpPr/>
            <p:nvPr/>
          </p:nvGrpSpPr>
          <p:grpSpPr>
            <a:xfrm>
              <a:off x="5217612" y="1970668"/>
              <a:ext cx="1886607" cy="1501110"/>
              <a:chOff x="3773213" y="683173"/>
              <a:chExt cx="1986479" cy="160581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F48BCA0-E2E3-3B4C-9370-30D7EF89355F}"/>
                  </a:ext>
                </a:extLst>
              </p:cNvPr>
              <p:cNvSpPr/>
              <p:nvPr/>
            </p:nvSpPr>
            <p:spPr>
              <a:xfrm>
                <a:off x="3773213" y="683173"/>
                <a:ext cx="1986479" cy="160581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F724EE1-7612-E443-8BDE-E6448E9AE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3214" y="1040524"/>
                <a:ext cx="198647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A237DCA-A681-8F4C-9851-339677E5B9F3}"/>
                  </a:ext>
                </a:extLst>
              </p:cNvPr>
              <p:cNvSpPr txBox="1"/>
              <p:nvPr/>
            </p:nvSpPr>
            <p:spPr>
              <a:xfrm>
                <a:off x="3850552" y="1284454"/>
                <a:ext cx="1909140" cy="638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u="sng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f_name_id</a:t>
                </a:r>
                <a:r>
                  <a:rPr lang="en-US" sz="1300" u="sng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 FK</a:t>
                </a:r>
              </a:p>
              <a:p>
                <a:r>
                  <a:rPr lang="en-US" sz="1300" u="sng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f_movie_id</a:t>
                </a:r>
                <a:r>
                  <a:rPr lang="en-US" sz="1300" u="sng" dirty="0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 FK</a:t>
                </a:r>
              </a:p>
              <a:p>
                <a:r>
                  <a:rPr lang="en-US" sz="1300" dirty="0" err="1">
                    <a:solidFill>
                      <a:schemeClr val="bg1">
                        <a:lumMod val="75000"/>
                        <a:lumOff val="25000"/>
                      </a:schemeClr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f_crewcast_category</a:t>
                </a:r>
                <a:endParaRPr lang="en-US" sz="13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B3BA05-854C-D141-A8A6-7CD95D68B44A}"/>
                  </a:ext>
                </a:extLst>
              </p:cNvPr>
              <p:cNvSpPr txBox="1"/>
              <p:nvPr/>
            </p:nvSpPr>
            <p:spPr>
              <a:xfrm>
                <a:off x="3773214" y="723349"/>
                <a:ext cx="15382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b="1" dirty="0" err="1">
                    <a:solidFill>
                      <a:schemeClr val="bg1"/>
                    </a:solidFill>
                    <a:latin typeface="Microsoft GothicNeo" panose="020B0500000101010101" pitchFamily="34" charset="-127"/>
                    <a:ea typeface="Microsoft GothicNeo" panose="020B0500000101010101" pitchFamily="34" charset="-127"/>
                    <a:cs typeface="Microsoft GothicNeo" panose="020B0500000101010101" pitchFamily="34" charset="-127"/>
                  </a:rPr>
                  <a:t>fact_movie</a:t>
                </a:r>
                <a:endParaRPr lang="en-US" sz="1300" b="1" dirty="0">
                  <a:solidFill>
                    <a:schemeClr val="bg1"/>
                  </a:solidFill>
                  <a:latin typeface="Microsoft GothicNeo" panose="020B0500000101010101" pitchFamily="34" charset="-127"/>
                  <a:ea typeface="Microsoft GothicNeo" panose="020B0500000101010101" pitchFamily="34" charset="-127"/>
                  <a:cs typeface="Microsoft GothicNeo" panose="020B0500000101010101" pitchFamily="34" charset="-127"/>
                </a:endParaRP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E1F121-6109-D348-8F5C-E43AE34C1F05}"/>
                </a:ext>
              </a:extLst>
            </p:cNvPr>
            <p:cNvCxnSpPr>
              <a:cxnSpLocks/>
            </p:cNvCxnSpPr>
            <p:nvPr/>
          </p:nvCxnSpPr>
          <p:spPr>
            <a:xfrm>
              <a:off x="3772143" y="2417379"/>
              <a:ext cx="14454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37CE0D9-DA87-5C45-B66E-0BFEBB2B3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4219" y="2364828"/>
              <a:ext cx="1093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9960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7196</TotalTime>
  <Words>1114</Words>
  <Application>Microsoft Office PowerPoint</Application>
  <PresentationFormat>Widescreen</PresentationFormat>
  <Paragraphs>185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Microsoft GothicNeo</vt:lpstr>
      <vt:lpstr>Arial</vt:lpstr>
      <vt:lpstr>Calibri</vt:lpstr>
      <vt:lpstr>Calibri Light</vt:lpstr>
      <vt:lpstr>Helvetica Neue</vt:lpstr>
      <vt:lpstr>HELVETICA NEUE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Smita Kulkarni</dc:creator>
  <cp:lastModifiedBy>Swathi Badicole</cp:lastModifiedBy>
  <cp:revision>154</cp:revision>
  <dcterms:created xsi:type="dcterms:W3CDTF">2021-02-14T02:51:07Z</dcterms:created>
  <dcterms:modified xsi:type="dcterms:W3CDTF">2021-05-19T16:21:31Z</dcterms:modified>
</cp:coreProperties>
</file>